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3" r:id="rId3"/>
    <p:sldId id="285" r:id="rId4"/>
    <p:sldId id="289" r:id="rId5"/>
    <p:sldId id="257" r:id="rId6"/>
    <p:sldId id="261" r:id="rId7"/>
    <p:sldId id="260" r:id="rId8"/>
    <p:sldId id="262" r:id="rId9"/>
    <p:sldId id="259" r:id="rId10"/>
    <p:sldId id="263" r:id="rId11"/>
    <p:sldId id="264" r:id="rId12"/>
    <p:sldId id="286" r:id="rId13"/>
    <p:sldId id="275" r:id="rId14"/>
    <p:sldId id="287" r:id="rId15"/>
    <p:sldId id="281" r:id="rId16"/>
    <p:sldId id="284" r:id="rId17"/>
    <p:sldId id="282" r:id="rId18"/>
    <p:sldId id="288" r:id="rId19"/>
    <p:sldId id="277" r:id="rId20"/>
    <p:sldId id="276" r:id="rId21"/>
    <p:sldId id="278" r:id="rId22"/>
    <p:sldId id="283" r:id="rId23"/>
    <p:sldId id="279" r:id="rId24"/>
  </p:sldIdLst>
  <p:sldSz cx="9144000" cy="6858000" type="screen4x3"/>
  <p:notesSz cx="7004050" cy="9226550"/>
  <p:custDataLst>
    <p:tags r:id="rId2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99"/>
    <a:srgbClr val="0000FF"/>
    <a:srgbClr val="009900"/>
    <a:srgbClr val="FFFFFF"/>
    <a:srgbClr val="FFCC99"/>
    <a:srgbClr val="275B5F"/>
    <a:srgbClr val="0099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29062" autoAdjust="0"/>
    <p:restoredTop sz="93103" autoAdjust="0"/>
  </p:normalViewPr>
  <p:slideViewPr>
    <p:cSldViewPr>
      <p:cViewPr>
        <p:scale>
          <a:sx n="75" d="100"/>
          <a:sy n="75" d="100"/>
        </p:scale>
        <p:origin x="-178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822" y="-12"/>
      </p:cViewPr>
      <p:guideLst>
        <p:guide orient="horz" pos="2906"/>
        <p:guide pos="220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7163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300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7163" y="876300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CBD419-89B0-4CE9-A1FC-C29800107F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3108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3275" cy="3459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383088"/>
            <a:ext cx="5603875" cy="415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763000"/>
            <a:ext cx="303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0AD0C1E6-3852-4B9B-96C3-1F3EDF63E5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86060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285750" indent="-1143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628650" indent="-17145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ADE968-7757-4774-B60F-C6F6434C576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SESSION LENGTH: </a:t>
            </a:r>
            <a:r>
              <a:rPr lang="en-US" smtClean="0"/>
              <a:t>30 Minutes</a:t>
            </a:r>
          </a:p>
          <a:p>
            <a:pPr eaLnBrk="1" hangingPunct="1"/>
            <a:r>
              <a:rPr lang="en-US" b="1" smtClean="0"/>
              <a:t>MATERIALS NEEDED: </a:t>
            </a:r>
            <a:r>
              <a:rPr lang="en-US" smtClean="0"/>
              <a:t>Projector, Laptop, Copies Of Ppt, Blank Copies Of Protégé And Mentor Profiles, Sign In Sheet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**********************************</a:t>
            </a:r>
          </a:p>
          <a:p>
            <a:pPr eaLnBrk="1" hangingPunct="1"/>
            <a:r>
              <a:rPr lang="en-US" b="1" smtClean="0"/>
              <a:t>TIME : </a:t>
            </a:r>
            <a:r>
              <a:rPr lang="en-US" smtClean="0"/>
              <a:t>5 min.</a:t>
            </a:r>
            <a:r>
              <a:rPr lang="en-US" b="1" smtClean="0"/>
              <a:t> </a:t>
            </a:r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Welcome.  Introduce self and describe role on Mentor Steering Committee</a:t>
            </a:r>
          </a:p>
          <a:p>
            <a:pPr lvl="1" eaLnBrk="1" hangingPunct="1"/>
            <a:r>
              <a:rPr lang="en-US" smtClean="0"/>
              <a:t>Ask participants to share their name, their position/organization (if they are working), and very briefly something about their organization</a:t>
            </a:r>
          </a:p>
          <a:p>
            <a:pPr lvl="1" eaLnBrk="1" hangingPunct="1"/>
            <a:r>
              <a:rPr lang="en-US" smtClean="0"/>
              <a:t>The purpose of Mentor Orientation is to give you an overview of the program expectations and to help you decided if this program is a right fit for you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Let’s take a look at what we’ll cover today.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E66E3D-185C-45BF-8822-1A7D3344FA6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TIME : </a:t>
            </a:r>
            <a:r>
              <a:rPr lang="en-US" smtClean="0"/>
              <a:t>7 min.</a:t>
            </a:r>
            <a:r>
              <a:rPr lang="en-US" b="1" smtClean="0"/>
              <a:t> </a:t>
            </a:r>
          </a:p>
          <a:p>
            <a:pPr marL="228600" indent="-228600" eaLnBrk="1" hangingPunct="1">
              <a:lnSpc>
                <a:spcPct val="90000"/>
              </a:lnSpc>
            </a:pPr>
            <a:endParaRPr lang="en-US" b="1" smtClean="0"/>
          </a:p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KEY POINTS:</a:t>
            </a:r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smtClean="0"/>
              <a:t>Review slide </a:t>
            </a:r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smtClean="0"/>
              <a:t>Do Activity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************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ACTIVITY:</a:t>
            </a:r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smtClean="0"/>
              <a:t>Now that you have some background about the program and mentoring, you may be wondering what’s in it for you to be involved.</a:t>
            </a:r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u="sng" smtClean="0"/>
              <a:t>Directions</a:t>
            </a:r>
            <a:r>
              <a:rPr lang="en-US" smtClean="0"/>
              <a:t>: Partner up with the person next to you. Take 3-4 minutes to share your thoughts about </a:t>
            </a:r>
          </a:p>
          <a:p>
            <a:pPr marL="685800" lvl="2" indent="-228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Why you’d like to get involved with the program. </a:t>
            </a:r>
          </a:p>
          <a:p>
            <a:pPr marL="685800" lvl="2" indent="-228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If you interested in becoming a mentor or a protégé</a:t>
            </a:r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smtClean="0"/>
              <a:t>Bring group back together and ask 1 or 2 people to share.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US" smtClean="0"/>
              <a:t>*****************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TRANSITION:</a:t>
            </a:r>
            <a:endParaRPr lang="en-US" smtClean="0"/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smtClean="0"/>
              <a:t>Now that you have had a chance to think about your own involvement, let’s look at some of the competences for mentors and protégés.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53DA4B-E525-4669-B780-E9C0E6BC5B5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If you are considering being a mentor, think through the following.</a:t>
            </a:r>
          </a:p>
          <a:p>
            <a:pPr lvl="1" eaLnBrk="1" hangingPunct="1"/>
            <a:r>
              <a:rPr lang="en-US" smtClean="0"/>
              <a:t>Time: Willingness to invest time is important. One of the greatest challenges of past participants is time constraints.  Think through this before you sign up. </a:t>
            </a:r>
          </a:p>
          <a:p>
            <a:pPr lvl="1" eaLnBrk="1" hangingPunct="1"/>
            <a:r>
              <a:rPr lang="en-US" smtClean="0"/>
              <a:t>Openness/Accessibility: For the relationship to be successful, you must be able to commit the time and effectively communicate with the protégé.</a:t>
            </a:r>
          </a:p>
          <a:p>
            <a:pPr lvl="1" eaLnBrk="1" hangingPunct="1"/>
            <a:r>
              <a:rPr lang="en-US" smtClean="0"/>
              <a:t>Practice tolerance: If the protégé does not  meet your expectations, finds ways to benchmark ad celebrate the professional growth that does occur.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If you are considering being a mentor, the following guidelines may give you some ideas on how to best structure the relationship: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787799-A53A-4096-A58D-882770BCBC1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As a mentor, you must be willing to *review slide*</a:t>
            </a:r>
          </a:p>
          <a:p>
            <a:pPr lvl="1" eaLnBrk="1" hangingPunct="1"/>
            <a:r>
              <a:rPr lang="en-US" smtClean="0"/>
              <a:t>Sharing information and ideas (such as books, web sites, professional contacts, models and theories) are appropriate and encouraged!</a:t>
            </a:r>
          </a:p>
          <a:p>
            <a:pPr lvl="1" eaLnBrk="1" hangingPunct="1"/>
            <a:r>
              <a:rPr lang="en-US" smtClean="0"/>
              <a:t>If negative intentions or behaviors arise, feel comfortable in confronting them – that is your role.  </a:t>
            </a:r>
          </a:p>
          <a:p>
            <a:pPr lvl="1" eaLnBrk="1" hangingPunct="1"/>
            <a:r>
              <a:rPr lang="en-US" smtClean="0"/>
              <a:t>We are here to support you! The steering committee may be used as  a resource if you are facing challenges. 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Now let’s shift our focus more on expectations for the protégé.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614578-6A4E-45A0-8805-F59C8098CF9F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If you are considering being a protégé, consider the following.</a:t>
            </a:r>
          </a:p>
          <a:p>
            <a:pPr lvl="1" eaLnBrk="1" hangingPunct="1"/>
            <a:r>
              <a:rPr lang="en-US" smtClean="0"/>
              <a:t>Goal setting:  Be willing to set SMART goals (specific, measurable, attainable, realistic and tangible)  </a:t>
            </a:r>
          </a:p>
          <a:p>
            <a:pPr lvl="1" eaLnBrk="1" hangingPunct="1"/>
            <a:r>
              <a:rPr lang="en-US" smtClean="0"/>
              <a:t>Initiative: As the protégé, you are the one who should manage the relationship.  It’s </a:t>
            </a:r>
            <a:r>
              <a:rPr lang="en-US" u="sng" smtClean="0"/>
              <a:t>your</a:t>
            </a:r>
            <a:r>
              <a:rPr lang="en-US" smtClean="0"/>
              <a:t> development and we ask that </a:t>
            </a:r>
            <a:r>
              <a:rPr lang="en-US" u="sng" smtClean="0"/>
              <a:t>you</a:t>
            </a:r>
            <a:r>
              <a:rPr lang="en-US" smtClean="0"/>
              <a:t> take responsibility for setting and achieving goals with guidance from the mentor </a:t>
            </a:r>
          </a:p>
          <a:p>
            <a:pPr lvl="1" eaLnBrk="1" hangingPunct="1"/>
            <a:r>
              <a:rPr lang="en-US" smtClean="0"/>
              <a:t>Employment: Be clear that it is not appropriate to ask for special favors to get interviews with the mentor’s organization. We ask that you have no hidden agendas – remember the purposed of the mentor relationship is professional growth. </a:t>
            </a:r>
          </a:p>
          <a:p>
            <a:pPr lvl="1" eaLnBrk="1" hangingPunct="1"/>
            <a:r>
              <a:rPr lang="en-US" smtClean="0"/>
              <a:t>Membership: Member for at least 3 months. 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Some additional protégé guidelines for success: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60AAF-5691-4D57-B07F-77A6BC9F9C7E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As with all relationships, it is important to work and face challenges that you experience.</a:t>
            </a:r>
          </a:p>
          <a:p>
            <a:pPr lvl="1" eaLnBrk="1" hangingPunct="1"/>
            <a:r>
              <a:rPr lang="en-US" smtClean="0"/>
              <a:t>Express dilemmas: Work though them together.</a:t>
            </a:r>
          </a:p>
          <a:p>
            <a:pPr lvl="1" eaLnBrk="1" hangingPunct="1"/>
            <a:r>
              <a:rPr lang="en-US" smtClean="0"/>
              <a:t>Feedback: Be open receiving feedback non-defensively. As a protégé you should ask for specifics and be appreciative of the feedback.    </a:t>
            </a:r>
          </a:p>
          <a:p>
            <a:pPr lvl="1" eaLnBrk="1" hangingPunct="1"/>
            <a:r>
              <a:rPr lang="en-US" smtClean="0"/>
              <a:t>Do your best to listen actively, even though you may not always agree.</a:t>
            </a:r>
          </a:p>
          <a:p>
            <a:pPr lvl="1" eaLnBrk="1" hangingPunct="1"/>
            <a:r>
              <a:rPr lang="en-US" smtClean="0"/>
              <a:t>Have courage to try new behaviors even though it stretches you and pulls you outside your comfort zone! 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Let’s move into more details of how this Mentor Program works.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2CD3F3-BB66-45A4-B550-DCACEF9134D5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½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Now, we’ll take a look at how to get started</a:t>
            </a:r>
          </a:p>
          <a:p>
            <a:pPr lvl="1" eaLnBrk="1" hangingPunct="1"/>
            <a:r>
              <a:rPr lang="en-US" smtClean="0"/>
              <a:t>The 2006 Calendar year</a:t>
            </a:r>
          </a:p>
          <a:p>
            <a:pPr lvl="1" eaLnBrk="1" hangingPunct="1"/>
            <a:r>
              <a:rPr lang="en-US" smtClean="0"/>
              <a:t>Some immediate next steps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The program at a glance…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F020C9-43DE-469D-A619-1796C1902EF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½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Review dates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The Matching Event is when mentor and protégé pairs are determined.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D654F7-F102-4F7F-B309-5B4847A333D5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Read slide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After the matching event. . .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9827D-505B-4FAC-902C-8CFABA179FA0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2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2006 Calendar Year</a:t>
            </a:r>
          </a:p>
          <a:p>
            <a:pPr lvl="1" eaLnBrk="1" hangingPunct="1"/>
            <a:r>
              <a:rPr lang="en-US" smtClean="0"/>
              <a:t>The facilitated group meetings are a way to bring the entire program together to discuss challenges and celebrate successes.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Before signing up. . 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46F816-02DF-459C-ACAB-C3D60C01A7D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We ask that you think through the following before signing up.</a:t>
            </a:r>
          </a:p>
          <a:p>
            <a:pPr lvl="1" eaLnBrk="1" hangingPunct="1"/>
            <a:r>
              <a:rPr lang="en-US" smtClean="0"/>
              <a:t>Review slide</a:t>
            </a:r>
          </a:p>
          <a:p>
            <a:pPr lvl="1" eaLnBrk="1" hangingPunct="1"/>
            <a:r>
              <a:rPr lang="en-US" smtClean="0"/>
              <a:t>If you are not a member, you’ll need to join.  The Mentor Program is a membership benefit. Membership information is located online (www.astdsandiego.org) or at the registration table. 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If you’d like to be a part of the Mentor Program. . .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98D254-9048-4CC2-93BA-37F1391A535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½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Review Agenda for this orientation</a:t>
            </a:r>
          </a:p>
          <a:p>
            <a:pPr lvl="1" eaLnBrk="1" hangingPunct="1"/>
            <a:r>
              <a:rPr lang="en-US" smtClean="0"/>
              <a:t>Chances are you were helped by a mentor sometime in your past – you may not have called him/her a “mentor” but looking back, you probably can name at least one person who did something special and important to help you with your education, career or life in general. </a:t>
            </a:r>
          </a:p>
          <a:p>
            <a:pPr lvl="1" eaLnBrk="1" hangingPunct="1"/>
            <a:r>
              <a:rPr lang="en-US" smtClean="0"/>
              <a:t>As part of ASTD San Diego, this Mentor program was designed with that in mind.  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It’s a way of giving members </a:t>
            </a:r>
            <a:r>
              <a:rPr lang="en-US" i="1" smtClean="0"/>
              <a:t>like you</a:t>
            </a:r>
            <a:r>
              <a:rPr lang="en-US" smtClean="0"/>
              <a:t> an opportunity to take part in a two-way special relationship that can encourage growth and motivation.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0E9B4A-2776-4487-B8A4-2625470302CE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Review slide</a:t>
            </a:r>
          </a:p>
          <a:p>
            <a:pPr lvl="1" eaLnBrk="1" hangingPunct="1"/>
            <a:r>
              <a:rPr lang="en-US" smtClean="0"/>
              <a:t>Mentor or Protégé Profiles can be located online (or facilitator may want to email profile out after orientation)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Once we have received all profiles, we will review to make sure that we can accommodate every person that would like to participate.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3141FF-2492-4B7C-A007-E9707AD9471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If we can accommodate everyone who is interested… </a:t>
            </a:r>
          </a:p>
          <a:p>
            <a:pPr lvl="1" eaLnBrk="1" hangingPunct="1"/>
            <a:r>
              <a:rPr lang="en-US" smtClean="0"/>
              <a:t>Review slide</a:t>
            </a:r>
          </a:p>
          <a:p>
            <a:pPr eaLnBrk="1" hangingPunct="1"/>
            <a:r>
              <a:rPr lang="en-US" b="1" smtClean="0"/>
              <a:t>TRANSITION:</a:t>
            </a:r>
          </a:p>
          <a:p>
            <a:pPr lvl="1" eaLnBrk="1" hangingPunct="1"/>
            <a:r>
              <a:rPr lang="en-US" smtClean="0"/>
              <a:t>Thank you for your time. </a:t>
            </a:r>
          </a:p>
          <a:p>
            <a:pPr lvl="1" eaLnBrk="1" hangingPunct="1"/>
            <a:r>
              <a:rPr lang="en-US" b="1" smtClean="0"/>
              <a:t>Does anyone have any questions?</a:t>
            </a:r>
            <a:r>
              <a:rPr lang="en-US" smtClean="0"/>
              <a:t> </a:t>
            </a:r>
          </a:p>
          <a:p>
            <a:pPr lvl="1"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37C7E9-A3DB-4BE0-A896-556D16D9DEA9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0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Thank you for your time &amp; attention today!</a:t>
            </a:r>
          </a:p>
          <a:p>
            <a:pPr lvl="1" eaLnBrk="1" hangingPunct="1"/>
            <a:r>
              <a:rPr lang="en-US" smtClean="0"/>
              <a:t>Review contact information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0428BE-E34B-4C94-AC64-A57962B6BE7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½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Let’s start with some background information (mission/history/overview of mentoring)  </a:t>
            </a:r>
          </a:p>
          <a:p>
            <a:pPr eaLnBrk="1" hangingPunct="1"/>
            <a:r>
              <a:rPr lang="en-US" b="1" smtClean="0"/>
              <a:t>TRANSITION:</a:t>
            </a:r>
          </a:p>
          <a:p>
            <a:pPr lvl="1" eaLnBrk="1" hangingPunct="1"/>
            <a:r>
              <a:rPr lang="en-US" smtClean="0"/>
              <a:t>The overall purpose of our chapter. . . </a:t>
            </a:r>
          </a:p>
          <a:p>
            <a:pPr eaLnBrk="1" hangingPunct="1"/>
            <a:endParaRPr lang="en-US" b="1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E66E3D-185C-45BF-8822-1A7D3344FA6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TIME : </a:t>
            </a:r>
            <a:r>
              <a:rPr lang="en-US" smtClean="0"/>
              <a:t>7 min.</a:t>
            </a:r>
            <a:r>
              <a:rPr lang="en-US" b="1" smtClean="0"/>
              <a:t> </a:t>
            </a:r>
          </a:p>
          <a:p>
            <a:pPr marL="228600" indent="-228600" eaLnBrk="1" hangingPunct="1">
              <a:lnSpc>
                <a:spcPct val="90000"/>
              </a:lnSpc>
            </a:pPr>
            <a:endParaRPr lang="en-US" b="1" smtClean="0"/>
          </a:p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KEY POINTS:</a:t>
            </a:r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smtClean="0"/>
              <a:t>Review slide </a:t>
            </a:r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smtClean="0"/>
              <a:t>Do Activity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************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ACTIVITY:</a:t>
            </a:r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smtClean="0"/>
              <a:t>Now that you have some background about the program and mentoring, you may be wondering what’s in it for you to be involved.</a:t>
            </a:r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u="sng" smtClean="0"/>
              <a:t>Directions</a:t>
            </a:r>
            <a:r>
              <a:rPr lang="en-US" smtClean="0"/>
              <a:t>: Partner up with the person next to you. Take 3-4 minutes to share your thoughts about </a:t>
            </a:r>
          </a:p>
          <a:p>
            <a:pPr marL="685800" lvl="2" indent="-228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Why you’d like to get involved with the program. </a:t>
            </a:r>
          </a:p>
          <a:p>
            <a:pPr marL="685800" lvl="2" indent="-228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If you interested in becoming a mentor or a protégé</a:t>
            </a:r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smtClean="0"/>
              <a:t>Bring group back together and ask 1 or 2 people to share.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US" smtClean="0"/>
              <a:t>*****************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TRANSITION:</a:t>
            </a:r>
            <a:endParaRPr lang="en-US" smtClean="0"/>
          </a:p>
          <a:p>
            <a:pPr marL="400050" lvl="1" indent="-228600" eaLnBrk="1" hangingPunct="1">
              <a:lnSpc>
                <a:spcPct val="90000"/>
              </a:lnSpc>
            </a:pPr>
            <a:r>
              <a:rPr lang="en-US" smtClean="0"/>
              <a:t>Now that you have had a chance to think about your own involvement, let’s look at some of the competences for mentors and protégés.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D4552D-206C-4338-8881-3EDFE4F16109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½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Review slide</a:t>
            </a:r>
          </a:p>
          <a:p>
            <a:pPr lvl="1" eaLnBrk="1" hangingPunct="1"/>
            <a:r>
              <a:rPr lang="en-US" smtClean="0"/>
              <a:t>ASTD San Diego’s strategic goal is to get more members involved &amp; increase the value of your membership </a:t>
            </a:r>
          </a:p>
          <a:p>
            <a:pPr lvl="1" eaLnBrk="1" hangingPunct="1"/>
            <a:r>
              <a:rPr lang="en-US" smtClean="0"/>
              <a:t>The Mentor Program helps support that goal </a:t>
            </a:r>
          </a:p>
          <a:p>
            <a:pPr lvl="1" eaLnBrk="1" hangingPunct="1"/>
            <a:r>
              <a:rPr lang="en-US" smtClean="0"/>
              <a:t>Many of you may be aware of this program or may have participated in the past: ASK for show of hands if anyone has been part of the Mentor Program in some capacity</a:t>
            </a:r>
          </a:p>
          <a:p>
            <a:pPr eaLnBrk="1" hangingPunct="1"/>
            <a:r>
              <a:rPr lang="en-US" b="1" smtClean="0"/>
              <a:t>TRANSITION:</a:t>
            </a:r>
          </a:p>
          <a:p>
            <a:pPr lvl="1" eaLnBrk="1" hangingPunct="1"/>
            <a:r>
              <a:rPr lang="en-US" smtClean="0"/>
              <a:t>This program dates back to 1999.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ADB8CF-CA04-4E74-A713-F94C291181E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Review definition of mentor</a:t>
            </a:r>
          </a:p>
          <a:p>
            <a:pPr lvl="1" eaLnBrk="1" hangingPunct="1"/>
            <a:r>
              <a:rPr lang="en-US" smtClean="0"/>
              <a:t>A mentor is an experienced person who goes out of his or her way to help a protégé reach important goals. </a:t>
            </a:r>
          </a:p>
          <a:p>
            <a:pPr lvl="1" eaLnBrk="1" hangingPunct="1"/>
            <a:r>
              <a:rPr lang="en-US" smtClean="0"/>
              <a:t>Perhaps the greatest thing a mentor can do is encourage.  </a:t>
            </a:r>
          </a:p>
          <a:p>
            <a:pPr lvl="1" eaLnBrk="1" hangingPunct="1"/>
            <a:r>
              <a:rPr lang="en-US" smtClean="0"/>
              <a:t>Mentors give advice, feedback, inspiration and opportunities for protégés to demonstrate their skills. </a:t>
            </a:r>
          </a:p>
          <a:p>
            <a:pPr lvl="1" eaLnBrk="1" hangingPunct="1"/>
            <a:r>
              <a:rPr lang="en-US" smtClean="0"/>
              <a:t>The mentoring relationship is an opportunity for both to teach and learn. 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What are some of the advantages for mentors?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B70411-FA77-4844-AF69-C425AAD9FD5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Sharpen skills: Mentors learn new skills from their protégés, who may be closer to new information than are the mentors.  </a:t>
            </a:r>
          </a:p>
          <a:p>
            <a:pPr lvl="1" eaLnBrk="1" hangingPunct="1"/>
            <a:r>
              <a:rPr lang="en-US" smtClean="0"/>
              <a:t>Renew confidence: Often mentors get recognition from their peers or managers for developing promising people.  Have a renewed motivation to achieve their own goals.</a:t>
            </a:r>
          </a:p>
          <a:p>
            <a:pPr lvl="1" eaLnBrk="1" hangingPunct="1"/>
            <a:r>
              <a:rPr lang="en-US" smtClean="0"/>
              <a:t>Give back: Mentors have a chance, through these partnerships to “give something back” to both ASTD and the training community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The one who also benefits from the mentoring relationship is the protégé.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39CA4F-F125-43B4-9E8C-E934FD44212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Review definition of protégé </a:t>
            </a:r>
          </a:p>
          <a:p>
            <a:pPr lvl="1" eaLnBrk="1" hangingPunct="1"/>
            <a:r>
              <a:rPr lang="en-US" smtClean="0"/>
              <a:t>Protégés have opportunities to observe and interact with other ASTD members</a:t>
            </a:r>
          </a:p>
          <a:p>
            <a:pPr lvl="1" eaLnBrk="1" hangingPunct="1"/>
            <a:r>
              <a:rPr lang="en-US" smtClean="0"/>
              <a:t>Receive encouragement (which in turn increases their motivation)</a:t>
            </a:r>
          </a:p>
          <a:p>
            <a:pPr lvl="1" eaLnBrk="1" hangingPunct="1"/>
            <a:r>
              <a:rPr lang="en-US" smtClean="0"/>
              <a:t>Acquire knowledge and professional skills</a:t>
            </a:r>
          </a:p>
          <a:p>
            <a:pPr lvl="1" eaLnBrk="1" hangingPunct="1"/>
            <a:r>
              <a:rPr lang="en-US" smtClean="0"/>
              <a:t>Save time by learning shortcuts and strategies that are normally learned by trial and error</a:t>
            </a:r>
          </a:p>
          <a:p>
            <a:pPr lvl="1" eaLnBrk="1" hangingPunct="1"/>
            <a:r>
              <a:rPr lang="en-US" smtClean="0"/>
              <a:t>Ask specific questions and get one-one-one feedback.</a:t>
            </a:r>
          </a:p>
          <a:p>
            <a:pPr lvl="1" eaLnBrk="1" hangingPunct="1"/>
            <a:r>
              <a:rPr lang="en-US" smtClean="0"/>
              <a:t>Gain important personal contacts and resources. 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What are some of the advantages for protégés?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E36C3F-C4BE-4D6E-9C25-E1C27BA51DE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TIME : </a:t>
            </a:r>
            <a:r>
              <a:rPr lang="en-US" smtClean="0"/>
              <a:t>1 min.</a:t>
            </a:r>
            <a:r>
              <a:rPr lang="en-US" b="1" smtClean="0"/>
              <a:t>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KEY POINTS:</a:t>
            </a:r>
          </a:p>
          <a:p>
            <a:pPr lvl="1" eaLnBrk="1" hangingPunct="1"/>
            <a:r>
              <a:rPr lang="en-US" smtClean="0"/>
              <a:t>Receive encouragement (which in turn increases their motivation)</a:t>
            </a:r>
          </a:p>
          <a:p>
            <a:pPr lvl="1" eaLnBrk="1" hangingPunct="1"/>
            <a:r>
              <a:rPr lang="en-US" smtClean="0"/>
              <a:t>Acquire knowledge and professional skills</a:t>
            </a:r>
          </a:p>
          <a:p>
            <a:pPr lvl="1" eaLnBrk="1" hangingPunct="1"/>
            <a:r>
              <a:rPr lang="en-US" smtClean="0"/>
              <a:t>Set clear goals.  </a:t>
            </a:r>
          </a:p>
          <a:p>
            <a:pPr lvl="1" eaLnBrk="1" hangingPunct="1"/>
            <a:r>
              <a:rPr lang="en-US" smtClean="0"/>
              <a:t>Learn best practices:  Save time by learning shortcuts and strategies that are normally learned by trial and error</a:t>
            </a:r>
          </a:p>
          <a:p>
            <a:pPr lvl="1" eaLnBrk="1" hangingPunct="1"/>
            <a:r>
              <a:rPr lang="en-US" smtClean="0"/>
              <a:t>Increase Involvement: Protégés have opportunities to observe and interact with other ASTD members. Gain important personal contacts and resources. </a:t>
            </a:r>
          </a:p>
          <a:p>
            <a:pPr lvl="1" eaLnBrk="1" hangingPunct="1"/>
            <a:r>
              <a:rPr lang="en-US" smtClean="0"/>
              <a:t>Explore: Ask specific questions and get one-one-one feedback.</a:t>
            </a:r>
          </a:p>
          <a:p>
            <a:pPr eaLnBrk="1" hangingPunct="1"/>
            <a:r>
              <a:rPr lang="en-US" b="1" smtClean="0"/>
              <a:t>TRANSITION:</a:t>
            </a:r>
            <a:endParaRPr lang="en-US" smtClean="0"/>
          </a:p>
          <a:p>
            <a:pPr lvl="1" eaLnBrk="1" hangingPunct="1"/>
            <a:r>
              <a:rPr lang="en-US" smtClean="0"/>
              <a:t>Keep in mind that mentors and protégé can have very different backgrounds.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752600" cy="48768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0" y="3505200"/>
            <a:ext cx="8763000" cy="2438400"/>
            <a:chOff x="0" y="2208"/>
            <a:chExt cx="5520" cy="1536"/>
          </a:xfrm>
        </p:grpSpPr>
        <p:sp>
          <p:nvSpPr>
            <p:cNvPr id="6" name="Rectangle 4"/>
            <p:cNvSpPr>
              <a:spLocks noChangeArrowheads="1"/>
            </p:cNvSpPr>
            <p:nvPr userDrawn="1"/>
          </p:nvSpPr>
          <p:spPr bwMode="ltGray">
            <a:xfrm>
              <a:off x="624" y="2208"/>
              <a:ext cx="4896" cy="1536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white">
            <a:xfrm>
              <a:off x="654" y="2352"/>
              <a:ext cx="4818" cy="13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0" y="3072"/>
              <a:ext cx="624" cy="0"/>
            </a:xfrm>
            <a:prstGeom prst="line">
              <a:avLst/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273800" y="533400"/>
            <a:ext cx="2438400" cy="3048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635000" y="685800"/>
            <a:ext cx="8077200" cy="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1" name="Group 14"/>
          <p:cNvGrpSpPr>
            <a:grpSpLocks noChangeAspect="1"/>
          </p:cNvGrpSpPr>
          <p:nvPr userDrawn="1"/>
        </p:nvGrpSpPr>
        <p:grpSpPr bwMode="auto">
          <a:xfrm>
            <a:off x="228600" y="374650"/>
            <a:ext cx="1295400" cy="623888"/>
            <a:chOff x="144" y="144"/>
            <a:chExt cx="1440" cy="692"/>
          </a:xfrm>
        </p:grpSpPr>
        <p:sp>
          <p:nvSpPr>
            <p:cNvPr id="12" name="AutoShape 15"/>
            <p:cNvSpPr>
              <a:spLocks noChangeAspect="1" noChangeArrowheads="1" noTextEdit="1"/>
            </p:cNvSpPr>
            <p:nvPr userDrawn="1"/>
          </p:nvSpPr>
          <p:spPr bwMode="auto">
            <a:xfrm>
              <a:off x="144" y="144"/>
              <a:ext cx="1440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6"/>
            <p:cNvSpPr>
              <a:spLocks noChangeArrowheads="1"/>
            </p:cNvSpPr>
            <p:nvPr userDrawn="1"/>
          </p:nvSpPr>
          <p:spPr bwMode="auto">
            <a:xfrm>
              <a:off x="144" y="146"/>
              <a:ext cx="71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20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/>
            </a:p>
          </p:txBody>
        </p:sp>
        <p:pic>
          <p:nvPicPr>
            <p:cNvPr id="14" name="Picture 17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4" y="144"/>
              <a:ext cx="1440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53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86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8824D-BBD3-4A11-BDB2-AC82356AE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1AA12-8B01-46EA-A8AB-FDD29C9A3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0663"/>
            <a:ext cx="1943100" cy="59102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20663"/>
            <a:ext cx="5676900" cy="59102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60E41-3655-42E2-9AE2-EE8936643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57D2D-23E0-4ACE-ACAF-2FB87036D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2875F-FCB1-41CA-8A3C-37787A5E0A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3810000" cy="4378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752600"/>
            <a:ext cx="3810000" cy="4378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27A0E-4F55-41C2-AF5F-FB638FE65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636B2-FD68-47C4-9BE3-04F72EB4E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F998C-F03B-4F71-B56D-A9B949267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5CB45-1DCA-40E0-80BB-E47B87B4D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86421-FC45-493C-9137-D7714441C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C6A3B-04EE-4A09-9A00-18E4E5649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609600" cy="48768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6858000" y="1052513"/>
            <a:ext cx="1828800" cy="182562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38100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20663"/>
            <a:ext cx="7772400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752600"/>
            <a:ext cx="7772400" cy="437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1"/>
            <a:endParaRPr lang="en-US" smtClean="0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28BA8306-5475-4D1D-8D3F-1A435BCED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35" name="Group 12"/>
          <p:cNvGrpSpPr>
            <a:grpSpLocks noChangeAspect="1"/>
          </p:cNvGrpSpPr>
          <p:nvPr userDrawn="1"/>
        </p:nvGrpSpPr>
        <p:grpSpPr bwMode="auto">
          <a:xfrm>
            <a:off x="7620000" y="6157913"/>
            <a:ext cx="1295400" cy="623887"/>
            <a:chOff x="144" y="144"/>
            <a:chExt cx="1440" cy="692"/>
          </a:xfrm>
        </p:grpSpPr>
        <p:sp>
          <p:nvSpPr>
            <p:cNvPr id="21517" name="AutoShape 13"/>
            <p:cNvSpPr>
              <a:spLocks noChangeAspect="1" noChangeArrowheads="1" noTextEdit="1"/>
            </p:cNvSpPr>
            <p:nvPr userDrawn="1"/>
          </p:nvSpPr>
          <p:spPr bwMode="auto">
            <a:xfrm>
              <a:off x="144" y="144"/>
              <a:ext cx="1440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auto">
            <a:xfrm>
              <a:off x="144" y="146"/>
              <a:ext cx="71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20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/>
            </a:p>
          </p:txBody>
        </p:sp>
        <p:pic>
          <p:nvPicPr>
            <p:cNvPr id="1038" name="Picture 15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144" y="144"/>
              <a:ext cx="1440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/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lnSpc>
          <a:spcPct val="75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lnSpc>
          <a:spcPct val="75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rebuchet MS" pitchFamily="34" charset="0"/>
        </a:defRPr>
      </a:lvl2pPr>
      <a:lvl3pPr algn="r" rtl="0" eaLnBrk="0" fontAlgn="base" hangingPunct="0">
        <a:lnSpc>
          <a:spcPct val="75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rebuchet MS" pitchFamily="34" charset="0"/>
        </a:defRPr>
      </a:lvl3pPr>
      <a:lvl4pPr algn="r" rtl="0" eaLnBrk="0" fontAlgn="base" hangingPunct="0">
        <a:lnSpc>
          <a:spcPct val="75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rebuchet MS" pitchFamily="34" charset="0"/>
        </a:defRPr>
      </a:lvl4pPr>
      <a:lvl5pPr algn="r" rtl="0" eaLnBrk="0" fontAlgn="base" hangingPunct="0">
        <a:lnSpc>
          <a:spcPct val="75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rebuchet MS" pitchFamily="34" charset="0"/>
        </a:defRPr>
      </a:lvl5pPr>
      <a:lvl6pPr marL="457200" algn="r" rtl="0" fontAlgn="base">
        <a:lnSpc>
          <a:spcPct val="75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rebuchet MS" pitchFamily="34" charset="0"/>
        </a:defRPr>
      </a:lvl6pPr>
      <a:lvl7pPr marL="914400" algn="r" rtl="0" fontAlgn="base">
        <a:lnSpc>
          <a:spcPct val="75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rebuchet MS" pitchFamily="34" charset="0"/>
        </a:defRPr>
      </a:lvl7pPr>
      <a:lvl8pPr marL="1371600" algn="r" rtl="0" fontAlgn="base">
        <a:lnSpc>
          <a:spcPct val="75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rebuchet MS" pitchFamily="34" charset="0"/>
        </a:defRPr>
      </a:lvl8pPr>
      <a:lvl9pPr marL="1828800" algn="r" rtl="0" fontAlgn="base">
        <a:lnSpc>
          <a:spcPct val="75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00000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mentorprogram@astdnefl.org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wmf"/><Relationship Id="rId5" Type="http://schemas.openxmlformats.org/officeDocument/2006/relationships/hyperlink" Target="mailto:allison.turner@unf.edu" TargetMode="External"/><Relationship Id="rId4" Type="http://schemas.openxmlformats.org/officeDocument/2006/relationships/hyperlink" Target="mailto:cecheverry69@webster.ed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1368425"/>
            <a:ext cx="6477000" cy="2060575"/>
          </a:xfrm>
          <a:noFill/>
        </p:spPr>
        <p:txBody>
          <a:bodyPr/>
          <a:lstStyle/>
          <a:p>
            <a:pPr eaLnBrk="1" hangingPunct="1"/>
            <a:r>
              <a:rPr lang="en-US" sz="4400" dirty="0" smtClean="0"/>
              <a:t>ASTD NEFL</a:t>
            </a:r>
            <a:br>
              <a:rPr lang="en-US" sz="4400" dirty="0" smtClean="0"/>
            </a:br>
            <a:r>
              <a:rPr lang="en-US" sz="4400" dirty="0" smtClean="0"/>
              <a:t>Mentor Program</a:t>
            </a:r>
            <a:br>
              <a:rPr lang="en-US" sz="4400" dirty="0" smtClean="0"/>
            </a:br>
            <a:r>
              <a:rPr lang="en-US" sz="4400" dirty="0" smtClean="0"/>
              <a:t>Kick-off</a:t>
            </a:r>
          </a:p>
        </p:txBody>
      </p:sp>
      <p:sp>
        <p:nvSpPr>
          <p:cNvPr id="3075" name="Rectangle 150"/>
          <p:cNvSpPr>
            <a:spLocks noChangeArrowheads="1"/>
          </p:cNvSpPr>
          <p:nvPr/>
        </p:nvSpPr>
        <p:spPr bwMode="auto">
          <a:xfrm>
            <a:off x="4876800" y="4343400"/>
            <a:ext cx="3200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800" dirty="0" smtClean="0">
                <a:latin typeface="Trebuchet MS" pitchFamily="34" charset="0"/>
              </a:rPr>
              <a:t>2012</a:t>
            </a:r>
            <a:endParaRPr lang="en-US" sz="2800" dirty="0">
              <a:latin typeface="Trebuchet MS" pitchFamily="34" charset="0"/>
            </a:endParaRPr>
          </a:p>
        </p:txBody>
      </p:sp>
      <p:pic>
        <p:nvPicPr>
          <p:cNvPr id="3076" name="Picture 151" descr="MCBD05706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3810000"/>
            <a:ext cx="2543175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n00441228\AppData\Local\Microsoft\Windows\Temporary Internet Files\Content.Outlook\Q2AGAKS6\ASTDNortheast Florida_72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8600"/>
            <a:ext cx="3848100" cy="18288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Mentors &amp; Protégés 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Mentors and Protégés:</a:t>
            </a:r>
          </a:p>
          <a:p>
            <a:pPr eaLnBrk="1" hangingPunct="1"/>
            <a:r>
              <a:rPr lang="en-US" smtClean="0"/>
              <a:t>Can each have varying or overlapping levels of education and experience</a:t>
            </a:r>
          </a:p>
          <a:p>
            <a:pPr eaLnBrk="1" hangingPunct="1"/>
            <a:r>
              <a:rPr lang="en-US" smtClean="0"/>
              <a:t>Can be peers </a:t>
            </a:r>
          </a:p>
          <a:p>
            <a:pPr eaLnBrk="1" hangingPunct="1"/>
            <a:r>
              <a:rPr lang="en-US" smtClean="0"/>
              <a:t>May not have a lot in common personally or professionally</a:t>
            </a:r>
          </a:p>
          <a:p>
            <a:pPr eaLnBrk="1" hangingPunct="1"/>
            <a:r>
              <a:rPr lang="en-US" smtClean="0"/>
              <a:t>Should not be looking for a coaching, tutoring or clinical relationship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Competencies for Mentors</a:t>
            </a: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 willing to invest time (minimum of 12 hours over </a:t>
            </a:r>
            <a:r>
              <a:rPr lang="en-US" u="sng" dirty="0" smtClean="0"/>
              <a:t>four </a:t>
            </a:r>
            <a:r>
              <a:rPr lang="en-US" dirty="0" smtClean="0"/>
              <a:t>months)</a:t>
            </a:r>
          </a:p>
          <a:p>
            <a:pPr eaLnBrk="1" hangingPunct="1"/>
            <a:r>
              <a:rPr lang="en-US" dirty="0" smtClean="0"/>
              <a:t>Maintain openness and accessibility</a:t>
            </a:r>
          </a:p>
          <a:p>
            <a:pPr eaLnBrk="1" hangingPunct="1"/>
            <a:r>
              <a:rPr lang="en-US" dirty="0" smtClean="0"/>
              <a:t>Share experiences and resources</a:t>
            </a:r>
          </a:p>
          <a:p>
            <a:pPr eaLnBrk="1" hangingPunct="1"/>
            <a:r>
              <a:rPr lang="en-US" dirty="0" smtClean="0"/>
              <a:t>Practice tolerance</a:t>
            </a:r>
          </a:p>
          <a:p>
            <a:pPr eaLnBrk="1" hangingPunct="1"/>
            <a:r>
              <a:rPr lang="en-US" dirty="0" smtClean="0"/>
              <a:t>Listen carefully</a:t>
            </a:r>
          </a:p>
        </p:txBody>
      </p:sp>
      <p:pic>
        <p:nvPicPr>
          <p:cNvPr id="13316" name="Picture 8" descr="j0231810"/>
          <p:cNvPicPr>
            <a:picLocks noChangeAspect="1" noChangeArrowheads="1"/>
          </p:cNvPicPr>
          <p:nvPr/>
        </p:nvPicPr>
        <p:blipFill>
          <a:blip r:embed="rId3" cstate="print"/>
          <a:srcRect r="5457"/>
          <a:stretch>
            <a:fillRect/>
          </a:stretch>
        </p:blipFill>
        <p:spPr bwMode="auto">
          <a:xfrm>
            <a:off x="4419600" y="4267200"/>
            <a:ext cx="3962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Competencies for Mentors </a:t>
            </a:r>
            <a:r>
              <a:rPr lang="en-US" sz="2400" smtClean="0"/>
              <a:t>p. 2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7772400" cy="4378325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Acknowledge and validate Protégé’s feelings</a:t>
            </a:r>
          </a:p>
          <a:p>
            <a:pPr eaLnBrk="1" hangingPunct="1"/>
            <a:r>
              <a:rPr lang="en-US" dirty="0" smtClean="0"/>
              <a:t>Provide appropriate information</a:t>
            </a:r>
          </a:p>
          <a:p>
            <a:pPr eaLnBrk="1" hangingPunct="1"/>
            <a:r>
              <a:rPr lang="en-US" dirty="0" smtClean="0"/>
              <a:t>Avoid lecturing or preaching</a:t>
            </a:r>
          </a:p>
          <a:p>
            <a:pPr eaLnBrk="1" hangingPunct="1"/>
            <a:r>
              <a:rPr lang="en-US" dirty="0" smtClean="0"/>
              <a:t>Confront negative intentions or behavior</a:t>
            </a:r>
          </a:p>
          <a:p>
            <a:pPr eaLnBrk="1" hangingPunct="1"/>
            <a:r>
              <a:rPr lang="en-US" dirty="0" smtClean="0"/>
              <a:t>Encourage exploration of options</a:t>
            </a:r>
          </a:p>
          <a:p>
            <a:pPr eaLnBrk="1" hangingPunct="1"/>
            <a:r>
              <a:rPr lang="en-US" dirty="0" smtClean="0"/>
              <a:t>Be a member of ASTD NEFL for at</a:t>
            </a:r>
          </a:p>
          <a:p>
            <a:pPr eaLnBrk="1" hangingPunct="1">
              <a:buNone/>
            </a:pPr>
            <a:r>
              <a:rPr lang="en-US" dirty="0" smtClean="0"/>
              <a:t>	least three months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14340" name="Picture 5" descr="MCj029588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810000"/>
            <a:ext cx="1841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Competencies for</a:t>
            </a:r>
            <a:r>
              <a:rPr lang="en-US" sz="3800" smtClean="0"/>
              <a:t> </a:t>
            </a:r>
            <a:r>
              <a:rPr lang="en-US" smtClean="0"/>
              <a:t>Protégés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5257800" cy="4648200"/>
          </a:xfrm>
        </p:spPr>
        <p:txBody>
          <a:bodyPr/>
          <a:lstStyle/>
          <a:p>
            <a:pPr eaLnBrk="1" hangingPunct="1"/>
            <a:r>
              <a:rPr lang="en-US" dirty="0" smtClean="0"/>
              <a:t>Set SMART goals, learning objectives, or success criteria and follow-through on them</a:t>
            </a:r>
          </a:p>
          <a:p>
            <a:pPr eaLnBrk="1" hangingPunct="1"/>
            <a:r>
              <a:rPr lang="en-US" dirty="0" smtClean="0"/>
              <a:t>Show appropriate initiative </a:t>
            </a:r>
          </a:p>
          <a:p>
            <a:pPr eaLnBrk="1" hangingPunct="1"/>
            <a:r>
              <a:rPr lang="en-US" dirty="0" smtClean="0"/>
              <a:t>Avoid specific employment expectations --“No strings attached” </a:t>
            </a:r>
          </a:p>
          <a:p>
            <a:pPr eaLnBrk="1" hangingPunct="1"/>
            <a:r>
              <a:rPr lang="en-US" dirty="0" smtClean="0"/>
              <a:t>Be a member of ASTD NEFL for at least three months 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15364" name="Picture 6" descr="MCj029593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3429000"/>
            <a:ext cx="20034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Competencies for</a:t>
            </a:r>
            <a:r>
              <a:rPr lang="en-US" sz="3800" smtClean="0"/>
              <a:t> </a:t>
            </a:r>
            <a:r>
              <a:rPr lang="en-US" smtClean="0"/>
              <a:t>Protégés </a:t>
            </a:r>
            <a:r>
              <a:rPr lang="en-US" sz="2400" smtClean="0"/>
              <a:t>p. 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 receptive to feedback</a:t>
            </a:r>
          </a:p>
          <a:p>
            <a:pPr eaLnBrk="1" hangingPunct="1"/>
            <a:r>
              <a:rPr lang="en-US" dirty="0" smtClean="0"/>
              <a:t>Listen carefully</a:t>
            </a:r>
          </a:p>
          <a:p>
            <a:pPr eaLnBrk="1" hangingPunct="1"/>
            <a:r>
              <a:rPr lang="en-US" dirty="0" smtClean="0"/>
              <a:t>Be open to extensive self-examination</a:t>
            </a:r>
          </a:p>
          <a:p>
            <a:pPr eaLnBrk="1" hangingPunct="1"/>
            <a:r>
              <a:rPr lang="en-US" dirty="0" smtClean="0"/>
              <a:t>Have courage to try new behaviors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16388" name="Picture 7" descr="MCj029535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4191000"/>
            <a:ext cx="2066925" cy="192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1368425"/>
            <a:ext cx="6477000" cy="2060575"/>
          </a:xfrm>
          <a:noFill/>
        </p:spPr>
        <p:txBody>
          <a:bodyPr/>
          <a:lstStyle/>
          <a:p>
            <a:pPr eaLnBrk="1" hangingPunct="1"/>
            <a:r>
              <a:rPr lang="en-US" sz="4400" smtClean="0"/>
              <a:t>How The Mentoring Program Works</a:t>
            </a:r>
          </a:p>
        </p:txBody>
      </p:sp>
      <p:sp>
        <p:nvSpPr>
          <p:cNvPr id="17411" name="Rectangle 146"/>
          <p:cNvSpPr>
            <a:spLocks noChangeArrowheads="1"/>
          </p:cNvSpPr>
          <p:nvPr/>
        </p:nvSpPr>
        <p:spPr bwMode="auto">
          <a:xfrm>
            <a:off x="4876800" y="4343400"/>
            <a:ext cx="3200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9900"/>
              </a:buClr>
              <a:buFont typeface="Wingdings" pitchFamily="2" charset="2"/>
              <a:buChar char="n"/>
            </a:pPr>
            <a:r>
              <a:rPr lang="en-US" sz="2400" dirty="0">
                <a:latin typeface="Trebuchet MS" pitchFamily="34" charset="0"/>
              </a:rPr>
              <a:t>Getting Started</a:t>
            </a:r>
          </a:p>
          <a:p>
            <a:pPr>
              <a:buClr>
                <a:srgbClr val="009900"/>
              </a:buClr>
              <a:buFont typeface="Wingdings" pitchFamily="2" charset="2"/>
              <a:buChar char="n"/>
            </a:pPr>
            <a:r>
              <a:rPr lang="en-US" sz="2400" dirty="0" smtClean="0">
                <a:latin typeface="Trebuchet MS" pitchFamily="34" charset="0"/>
              </a:rPr>
              <a:t>2012 </a:t>
            </a:r>
            <a:r>
              <a:rPr lang="en-US" sz="2400" dirty="0">
                <a:latin typeface="Trebuchet MS" pitchFamily="34" charset="0"/>
              </a:rPr>
              <a:t>Program Calendar</a:t>
            </a:r>
          </a:p>
          <a:p>
            <a:pPr>
              <a:buClr>
                <a:srgbClr val="009900"/>
              </a:buClr>
              <a:buFont typeface="Wingdings" pitchFamily="2" charset="2"/>
              <a:buChar char="n"/>
            </a:pPr>
            <a:r>
              <a:rPr lang="en-US" sz="2400" dirty="0">
                <a:latin typeface="Trebuchet MS" pitchFamily="34" charset="0"/>
              </a:rPr>
              <a:t>Next Steps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Getting Started</a:t>
            </a:r>
          </a:p>
        </p:txBody>
      </p:sp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1676400" y="1447800"/>
            <a:ext cx="4114800" cy="4492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176213" indent="-176213" algn="ctr">
              <a:buClr>
                <a:srgbClr val="990000"/>
              </a:buClr>
            </a:pPr>
            <a:r>
              <a:rPr lang="en-US" sz="2000">
                <a:solidFill>
                  <a:srgbClr val="FFFFFF"/>
                </a:solidFill>
                <a:latin typeface="Eras Demi ITC" pitchFamily="34" charset="0"/>
              </a:rPr>
              <a:t>What </a:t>
            </a:r>
          </a:p>
        </p:txBody>
      </p:sp>
      <p:sp>
        <p:nvSpPr>
          <p:cNvPr id="18436" name="Rectangle 10"/>
          <p:cNvSpPr>
            <a:spLocks noChangeArrowheads="1"/>
          </p:cNvSpPr>
          <p:nvPr/>
        </p:nvSpPr>
        <p:spPr bwMode="auto">
          <a:xfrm>
            <a:off x="5867400" y="1447800"/>
            <a:ext cx="1600200" cy="4492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>
                <a:solidFill>
                  <a:srgbClr val="FFFFFF"/>
                </a:solidFill>
                <a:latin typeface="Eras Demi ITC" pitchFamily="34" charset="0"/>
              </a:rPr>
              <a:t>When</a:t>
            </a:r>
          </a:p>
        </p:txBody>
      </p:sp>
      <p:sp>
        <p:nvSpPr>
          <p:cNvPr id="18439" name="Rectangle 29"/>
          <p:cNvSpPr>
            <a:spLocks noChangeArrowheads="1"/>
          </p:cNvSpPr>
          <p:nvPr/>
        </p:nvSpPr>
        <p:spPr bwMode="auto">
          <a:xfrm>
            <a:off x="1676400" y="2209800"/>
            <a:ext cx="4114800" cy="846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176213" indent="-176213" algn="ctr">
              <a:buClr>
                <a:srgbClr val="990000"/>
              </a:buClr>
            </a:pPr>
            <a:r>
              <a:rPr lang="en-US" sz="2000">
                <a:latin typeface="Trebuchet MS" pitchFamily="34" charset="0"/>
              </a:rPr>
              <a:t>Determine if this program </a:t>
            </a:r>
            <a:br>
              <a:rPr lang="en-US" sz="2000">
                <a:latin typeface="Trebuchet MS" pitchFamily="34" charset="0"/>
              </a:rPr>
            </a:br>
            <a:r>
              <a:rPr lang="en-US" sz="2000">
                <a:latin typeface="Trebuchet MS" pitchFamily="34" charset="0"/>
              </a:rPr>
              <a:t>is right for you</a:t>
            </a:r>
          </a:p>
        </p:txBody>
      </p:sp>
      <p:sp>
        <p:nvSpPr>
          <p:cNvPr id="18440" name="Rectangle 30"/>
          <p:cNvSpPr>
            <a:spLocks noChangeArrowheads="1"/>
          </p:cNvSpPr>
          <p:nvPr/>
        </p:nvSpPr>
        <p:spPr bwMode="auto">
          <a:xfrm>
            <a:off x="5867400" y="2209800"/>
            <a:ext cx="1600200" cy="846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dirty="0" smtClean="0">
                <a:latin typeface="Trebuchet MS" pitchFamily="34" charset="0"/>
              </a:rPr>
              <a:t>June</a:t>
            </a:r>
            <a:endParaRPr lang="en-US" sz="2000" dirty="0">
              <a:latin typeface="Trebuchet MS" pitchFamily="34" charset="0"/>
            </a:endParaRPr>
          </a:p>
        </p:txBody>
      </p:sp>
      <p:sp>
        <p:nvSpPr>
          <p:cNvPr id="18441" name="Rectangle 33"/>
          <p:cNvSpPr>
            <a:spLocks noChangeArrowheads="1"/>
          </p:cNvSpPr>
          <p:nvPr/>
        </p:nvSpPr>
        <p:spPr bwMode="auto">
          <a:xfrm>
            <a:off x="1676400" y="3276600"/>
            <a:ext cx="4114800" cy="846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176213" indent="-176213" algn="ctr">
              <a:buClr>
                <a:srgbClr val="990000"/>
              </a:buClr>
            </a:pPr>
            <a:r>
              <a:rPr lang="en-US" sz="2000">
                <a:latin typeface="Trebuchet MS" pitchFamily="34" charset="0"/>
              </a:rPr>
              <a:t>If YES, fill out the Mentor or Protégé profile and submit</a:t>
            </a:r>
          </a:p>
        </p:txBody>
      </p:sp>
      <p:sp>
        <p:nvSpPr>
          <p:cNvPr id="18442" name="Rectangle 34"/>
          <p:cNvSpPr>
            <a:spLocks noChangeArrowheads="1"/>
          </p:cNvSpPr>
          <p:nvPr/>
        </p:nvSpPr>
        <p:spPr bwMode="auto">
          <a:xfrm>
            <a:off x="5867400" y="3276601"/>
            <a:ext cx="1600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dirty="0">
                <a:latin typeface="Trebuchet MS" pitchFamily="34" charset="0"/>
              </a:rPr>
              <a:t>No later Than </a:t>
            </a:r>
            <a:r>
              <a:rPr lang="en-US" sz="2000" dirty="0" smtClean="0">
                <a:latin typeface="Trebuchet MS" pitchFamily="34" charset="0"/>
              </a:rPr>
              <a:t>June 1 </a:t>
            </a:r>
            <a:endParaRPr lang="en-US" sz="2000" dirty="0">
              <a:latin typeface="Trebuchet MS" pitchFamily="34" charset="0"/>
            </a:endParaRPr>
          </a:p>
        </p:txBody>
      </p:sp>
      <p:sp>
        <p:nvSpPr>
          <p:cNvPr id="18443" name="Rectangle 37"/>
          <p:cNvSpPr>
            <a:spLocks noChangeArrowheads="1"/>
          </p:cNvSpPr>
          <p:nvPr/>
        </p:nvSpPr>
        <p:spPr bwMode="auto">
          <a:xfrm>
            <a:off x="1676400" y="4495800"/>
            <a:ext cx="4114800" cy="846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176213" indent="-176213" algn="ctr">
              <a:buClr>
                <a:srgbClr val="990000"/>
              </a:buClr>
            </a:pPr>
            <a:r>
              <a:rPr lang="en-US" sz="2000">
                <a:latin typeface="Trebuchet MS" pitchFamily="34" charset="0"/>
              </a:rPr>
              <a:t>Participants notified of acceptance to the Program</a:t>
            </a:r>
          </a:p>
        </p:txBody>
      </p:sp>
      <p:sp>
        <p:nvSpPr>
          <p:cNvPr id="18444" name="Rectangle 38"/>
          <p:cNvSpPr>
            <a:spLocks noChangeArrowheads="1"/>
          </p:cNvSpPr>
          <p:nvPr/>
        </p:nvSpPr>
        <p:spPr bwMode="auto">
          <a:xfrm>
            <a:off x="5867400" y="4495800"/>
            <a:ext cx="1600200" cy="846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dirty="0" smtClean="0">
                <a:latin typeface="Trebuchet MS" pitchFamily="34" charset="0"/>
              </a:rPr>
              <a:t>June 15</a:t>
            </a:r>
            <a:endParaRPr lang="en-US" sz="2000" dirty="0">
              <a:latin typeface="Trebuchet MS" pitchFamily="34" charset="0"/>
            </a:endParaRPr>
          </a:p>
        </p:txBody>
      </p:sp>
      <p:sp>
        <p:nvSpPr>
          <p:cNvPr id="18445" name="Rectangle 41"/>
          <p:cNvSpPr>
            <a:spLocks noChangeArrowheads="1"/>
          </p:cNvSpPr>
          <p:nvPr/>
        </p:nvSpPr>
        <p:spPr bwMode="auto">
          <a:xfrm>
            <a:off x="1676400" y="5630863"/>
            <a:ext cx="4114800" cy="846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176213" indent="-176213" algn="ctr">
              <a:buClr>
                <a:srgbClr val="990000"/>
              </a:buClr>
            </a:pPr>
            <a:r>
              <a:rPr lang="en-US" sz="2000" dirty="0">
                <a:latin typeface="Trebuchet MS" pitchFamily="34" charset="0"/>
              </a:rPr>
              <a:t>Attend Matching </a:t>
            </a:r>
            <a:r>
              <a:rPr lang="en-US" sz="2000" dirty="0" smtClean="0">
                <a:latin typeface="Trebuchet MS" pitchFamily="34" charset="0"/>
              </a:rPr>
              <a:t>Event and Graduation Event</a:t>
            </a:r>
            <a:endParaRPr lang="en-US" sz="2000" dirty="0">
              <a:latin typeface="Trebuchet MS" pitchFamily="34" charset="0"/>
            </a:endParaRPr>
          </a:p>
        </p:txBody>
      </p:sp>
      <p:sp>
        <p:nvSpPr>
          <p:cNvPr id="18446" name="Rectangle 42"/>
          <p:cNvSpPr>
            <a:spLocks noChangeArrowheads="1"/>
          </p:cNvSpPr>
          <p:nvPr/>
        </p:nvSpPr>
        <p:spPr bwMode="auto">
          <a:xfrm>
            <a:off x="5867400" y="5630863"/>
            <a:ext cx="1600200" cy="846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dirty="0" smtClean="0">
                <a:latin typeface="Trebuchet MS" pitchFamily="34" charset="0"/>
              </a:rPr>
              <a:t>July 5 &amp; </a:t>
            </a:r>
          </a:p>
          <a:p>
            <a:pPr algn="ctr"/>
            <a:r>
              <a:rPr lang="en-US" sz="2000" dirty="0" smtClean="0">
                <a:latin typeface="Trebuchet MS" pitchFamily="34" charset="0"/>
              </a:rPr>
              <a:t>Oct 11</a:t>
            </a:r>
            <a:endParaRPr lang="en-US" sz="2000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Getting Started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At the Matching Event: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Mentor/Protégé pairs announced (max. 5 pairs)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Receive additional training that outlines remainder of program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Receive Handbook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12 hours minimum commitment time required</a:t>
            </a:r>
          </a:p>
          <a:p>
            <a:pPr lvl="0">
              <a:buNone/>
            </a:pPr>
            <a:r>
              <a:rPr lang="en-US" dirty="0" smtClean="0"/>
              <a:t>	* Breakdown: </a:t>
            </a:r>
          </a:p>
          <a:p>
            <a:pPr lvl="0">
              <a:buNone/>
            </a:pPr>
            <a:r>
              <a:rPr lang="en-US" dirty="0" smtClean="0"/>
              <a:t>		- 1 hour a month of face-to-face time</a:t>
            </a:r>
          </a:p>
          <a:p>
            <a:pPr lvl="0">
              <a:buNone/>
            </a:pPr>
            <a:r>
              <a:rPr lang="en-US" dirty="0" smtClean="0"/>
              <a:t>		- 5 hours total (or an estimated 20 	minutes a week via face-to-face, email, 	phone, webinar, etc.</a:t>
            </a:r>
          </a:p>
          <a:p>
            <a:pPr lvl="0">
              <a:buNone/>
            </a:pPr>
            <a:r>
              <a:rPr lang="en-US" dirty="0" smtClean="0"/>
              <a:t>		- 3 hours of event time (Matching 	and 	Graduation Events)  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2010 Program Calendar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Profiles Due Date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 No Later Than Friday, June 1, 2012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Mentorship Matching Event (with entire group)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Thursday, July 5, 2010, 11:00 – 1:00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Individual Mentor/Protégé Meetings (on your own)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Typically at least once a month from July to October; min. 1 hour face-to-face per month, remainder can be phone or email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Follow-up/ Progress Reports (individually done via phone or email with program coordinators)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August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September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Mentorship Graduation (with entire group) following the BIG EVENT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Thursday, October 11, 2010, 12:00-1:00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Overview</a:t>
            </a:r>
          </a:p>
          <a:p>
            <a:pPr lvl="1" eaLnBrk="1" hangingPunct="1"/>
            <a:r>
              <a:rPr lang="en-US" dirty="0" smtClean="0"/>
              <a:t>Member Interest</a:t>
            </a:r>
          </a:p>
          <a:p>
            <a:pPr lvl="1" eaLnBrk="1" hangingPunct="1"/>
            <a:r>
              <a:rPr lang="en-US" dirty="0" smtClean="0"/>
              <a:t>Mission</a:t>
            </a:r>
          </a:p>
          <a:p>
            <a:pPr lvl="1" eaLnBrk="1" hangingPunct="1"/>
            <a:r>
              <a:rPr lang="en-US" dirty="0" smtClean="0"/>
              <a:t>Mentoring Overview</a:t>
            </a:r>
          </a:p>
          <a:p>
            <a:pPr lvl="1" eaLnBrk="1" hangingPunct="1"/>
            <a:r>
              <a:rPr lang="en-US" dirty="0" smtClean="0"/>
              <a:t>Mentor/Protégé Competencies</a:t>
            </a:r>
          </a:p>
          <a:p>
            <a:pPr eaLnBrk="1" hangingPunct="1"/>
            <a:r>
              <a:rPr lang="en-US" dirty="0" smtClean="0"/>
              <a:t>How the Program Works</a:t>
            </a:r>
          </a:p>
          <a:p>
            <a:pPr lvl="1" eaLnBrk="1" hangingPunct="1"/>
            <a:r>
              <a:rPr lang="en-US" dirty="0" smtClean="0"/>
              <a:t>Getting Started</a:t>
            </a:r>
          </a:p>
          <a:p>
            <a:pPr lvl="1" eaLnBrk="1" hangingPunct="1"/>
            <a:r>
              <a:rPr lang="en-US" dirty="0" smtClean="0"/>
              <a:t>2012 Program Calendar</a:t>
            </a:r>
          </a:p>
          <a:p>
            <a:pPr lvl="1" eaLnBrk="1" hangingPunct="1"/>
            <a:r>
              <a:rPr lang="en-US" dirty="0" smtClean="0"/>
              <a:t>Next Steps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pic>
        <p:nvPicPr>
          <p:cNvPr id="4100" name="Picture 4" descr="MMj02347000000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470275"/>
            <a:ext cx="15240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Next Steps</a:t>
            </a:r>
          </a:p>
        </p:txBody>
      </p:sp>
      <p:sp>
        <p:nvSpPr>
          <p:cNvPr id="2150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smtClean="0"/>
              <a:t>Before signing up. . . </a:t>
            </a:r>
          </a:p>
          <a:p>
            <a:pPr eaLnBrk="1" hangingPunct="1"/>
            <a:r>
              <a:rPr lang="en-US" dirty="0" smtClean="0"/>
              <a:t>Reflect on the information presented today</a:t>
            </a:r>
          </a:p>
          <a:p>
            <a:pPr eaLnBrk="1" hangingPunct="1"/>
            <a:r>
              <a:rPr lang="en-US" dirty="0" smtClean="0"/>
              <a:t>Carefully consider the time commitment</a:t>
            </a:r>
          </a:p>
          <a:p>
            <a:pPr eaLnBrk="1" hangingPunct="1"/>
            <a:r>
              <a:rPr lang="en-US" dirty="0" smtClean="0"/>
              <a:t>Determine personal needs and goals</a:t>
            </a:r>
          </a:p>
          <a:p>
            <a:pPr eaLnBrk="1" hangingPunct="1"/>
            <a:r>
              <a:rPr lang="en-US" dirty="0" smtClean="0"/>
              <a:t>Ensure you have been an ASTD NEFL member for at least three months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Next Steps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1447800"/>
            <a:ext cx="8001000" cy="480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200" b="1" dirty="0" smtClean="0"/>
              <a:t>If this program is right for you. . . </a:t>
            </a:r>
          </a:p>
          <a:p>
            <a:pPr eaLnBrk="1" hangingPunct="1">
              <a:buFont typeface="Wingdings" pitchFamily="2" charset="2"/>
              <a:buNone/>
            </a:pPr>
            <a:endParaRPr lang="en-US" sz="3200" b="1" dirty="0" smtClean="0"/>
          </a:p>
          <a:p>
            <a:pPr eaLnBrk="1" hangingPunct="1"/>
            <a:r>
              <a:rPr lang="en-US" dirty="0" smtClean="0"/>
              <a:t>Complete a Mentor or Protégé profile  today (profile forms also on website)</a:t>
            </a:r>
          </a:p>
          <a:p>
            <a:pPr eaLnBrk="1" hangingPunct="1"/>
            <a:r>
              <a:rPr lang="en-US" dirty="0" smtClean="0"/>
              <a:t>Submit it no later than 5 p.m. June 1, 2012</a:t>
            </a:r>
          </a:p>
          <a:p>
            <a:pPr eaLnBrk="1" hangingPunct="1"/>
            <a:r>
              <a:rPr lang="en-US" dirty="0" smtClean="0"/>
              <a:t>E-mail profile to: </a:t>
            </a:r>
            <a:r>
              <a:rPr lang="en-US" u="sng" dirty="0">
                <a:hlinkClick r:id="rId3"/>
              </a:rPr>
              <a:t>mentorprogram@astdnefl.org</a:t>
            </a:r>
            <a:r>
              <a:rPr lang="en-US" dirty="0"/>
              <a:t> 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i="1" dirty="0" smtClean="0"/>
              <a:t>Note: submitting your profile is your “official” intent of participation</a:t>
            </a:r>
            <a:r>
              <a:rPr lang="en-US" sz="3200" dirty="0" smtClean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Next Steps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dirty="0" smtClean="0"/>
              <a:t>If you are accepted to the Program. . 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200" b="1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You will be notified via e-mail </a:t>
            </a:r>
            <a:r>
              <a:rPr lang="en-US" i="1" dirty="0" smtClean="0"/>
              <a:t>no later than June 15, 2012</a:t>
            </a:r>
            <a:r>
              <a:rPr lang="en-US" dirty="0" smtClean="0"/>
              <a:t> of your acceptance to the Program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You must attend Mentor Program Matching Event on Thursday, July 5, 2012 and Graduation on Thursday, October 11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1143000"/>
            <a:ext cx="6477000" cy="2060575"/>
          </a:xfrm>
          <a:noFill/>
        </p:spPr>
        <p:txBody>
          <a:bodyPr/>
          <a:lstStyle/>
          <a:p>
            <a:pPr algn="ctr" eaLnBrk="1" hangingPunct="1"/>
            <a:r>
              <a:rPr lang="en-US" sz="4400" dirty="0" smtClean="0"/>
              <a:t>Thank you! </a:t>
            </a:r>
          </a:p>
        </p:txBody>
      </p:sp>
      <p:sp>
        <p:nvSpPr>
          <p:cNvPr id="24579" name="Rectangle 146"/>
          <p:cNvSpPr>
            <a:spLocks noChangeArrowheads="1"/>
          </p:cNvSpPr>
          <p:nvPr/>
        </p:nvSpPr>
        <p:spPr bwMode="auto">
          <a:xfrm>
            <a:off x="4876800" y="4343400"/>
            <a:ext cx="3200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endParaRPr lang="en-US" sz="2400">
              <a:latin typeface="Trebuchet MS" pitchFamily="34" charset="0"/>
            </a:endParaRPr>
          </a:p>
        </p:txBody>
      </p:sp>
      <p:sp>
        <p:nvSpPr>
          <p:cNvPr id="24580" name="Rectangle 147"/>
          <p:cNvSpPr>
            <a:spLocks noChangeArrowheads="1"/>
          </p:cNvSpPr>
          <p:nvPr/>
        </p:nvSpPr>
        <p:spPr bwMode="auto">
          <a:xfrm>
            <a:off x="0" y="0"/>
            <a:ext cx="1752600" cy="48768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4581" name="Rectangle 148"/>
          <p:cNvSpPr>
            <a:spLocks noChangeArrowheads="1"/>
          </p:cNvSpPr>
          <p:nvPr/>
        </p:nvSpPr>
        <p:spPr bwMode="auto">
          <a:xfrm>
            <a:off x="6273800" y="533400"/>
            <a:ext cx="2438400" cy="3048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4582" name="Line 149"/>
          <p:cNvSpPr>
            <a:spLocks noChangeShapeType="1"/>
          </p:cNvSpPr>
          <p:nvPr/>
        </p:nvSpPr>
        <p:spPr bwMode="auto">
          <a:xfrm>
            <a:off x="635000" y="685800"/>
            <a:ext cx="8077200" cy="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4583" name="Group 150"/>
          <p:cNvGrpSpPr>
            <a:grpSpLocks noChangeAspect="1"/>
          </p:cNvGrpSpPr>
          <p:nvPr/>
        </p:nvGrpSpPr>
        <p:grpSpPr bwMode="auto">
          <a:xfrm>
            <a:off x="228600" y="374650"/>
            <a:ext cx="1295400" cy="623888"/>
            <a:chOff x="144" y="144"/>
            <a:chExt cx="1440" cy="692"/>
          </a:xfrm>
        </p:grpSpPr>
        <p:sp>
          <p:nvSpPr>
            <p:cNvPr id="24586" name="AutoShape 151"/>
            <p:cNvSpPr>
              <a:spLocks noChangeAspect="1" noChangeArrowheads="1" noTextEdit="1"/>
            </p:cNvSpPr>
            <p:nvPr/>
          </p:nvSpPr>
          <p:spPr bwMode="auto">
            <a:xfrm>
              <a:off x="144" y="144"/>
              <a:ext cx="1440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Rectangle 152"/>
            <p:cNvSpPr>
              <a:spLocks noChangeArrowheads="1"/>
            </p:cNvSpPr>
            <p:nvPr/>
          </p:nvSpPr>
          <p:spPr bwMode="auto">
            <a:xfrm>
              <a:off x="144" y="146"/>
              <a:ext cx="71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/>
            </a:p>
          </p:txBody>
        </p:sp>
        <p:pic>
          <p:nvPicPr>
            <p:cNvPr id="24588" name="Picture 15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4" y="144"/>
              <a:ext cx="1440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4584" name="Rectangle 157"/>
          <p:cNvSpPr>
            <a:spLocks noChangeArrowheads="1"/>
          </p:cNvSpPr>
          <p:nvPr/>
        </p:nvSpPr>
        <p:spPr bwMode="auto">
          <a:xfrm>
            <a:off x="3505200" y="4495800"/>
            <a:ext cx="335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en-US" sz="2400" b="1" dirty="0"/>
              <a:t>The </a:t>
            </a:r>
            <a:r>
              <a:rPr lang="en-US" sz="2400" b="1" dirty="0" smtClean="0"/>
              <a:t>2012 </a:t>
            </a:r>
            <a:r>
              <a:rPr lang="en-US" sz="2400" b="1" dirty="0"/>
              <a:t>Mentor Program </a:t>
            </a:r>
            <a:r>
              <a:rPr lang="en-US" sz="2400" b="1" dirty="0" smtClean="0"/>
              <a:t>Committee</a:t>
            </a:r>
            <a:endParaRPr lang="en-US" sz="2400" b="1" dirty="0"/>
          </a:p>
          <a:p>
            <a:pPr algn="ctr"/>
            <a:endParaRPr lang="en-US" sz="1000" b="1" dirty="0"/>
          </a:p>
          <a:p>
            <a:pPr algn="ctr"/>
            <a:r>
              <a:rPr lang="en-US" sz="2400" b="1" dirty="0" smtClean="0">
                <a:solidFill>
                  <a:srgbClr val="000099"/>
                </a:solidFill>
              </a:rPr>
              <a:t>Dr. Cristina </a:t>
            </a:r>
            <a:r>
              <a:rPr lang="en-US" sz="2400" b="1" dirty="0" err="1" smtClean="0">
                <a:solidFill>
                  <a:srgbClr val="000099"/>
                </a:solidFill>
              </a:rPr>
              <a:t>Echeverry</a:t>
            </a:r>
            <a:r>
              <a:rPr lang="en-US" sz="2400" b="1" dirty="0" smtClean="0">
                <a:solidFill>
                  <a:srgbClr val="000099"/>
                </a:solidFill>
              </a:rPr>
              <a:t>- VP of Professional Development               </a:t>
            </a:r>
          </a:p>
          <a:p>
            <a:pPr algn="ctr"/>
            <a:r>
              <a:rPr lang="en-US" sz="2400" dirty="0" smtClean="0">
                <a:hlinkClick r:id="rId4"/>
              </a:rPr>
              <a:t>cecheverry69@webster.edu</a:t>
            </a:r>
            <a:endParaRPr lang="en-US" sz="2400" dirty="0" smtClean="0"/>
          </a:p>
          <a:p>
            <a:pPr algn="ctr"/>
            <a:r>
              <a:rPr lang="en-US" sz="2400" b="1" dirty="0" smtClean="0">
                <a:solidFill>
                  <a:srgbClr val="000099"/>
                </a:solidFill>
              </a:rPr>
              <a:t>Allison Turner- Chair of Mentor Program</a:t>
            </a:r>
          </a:p>
          <a:p>
            <a:pPr algn="ctr"/>
            <a:r>
              <a:rPr lang="en-US" sz="2400" b="1" dirty="0" smtClean="0">
                <a:solidFill>
                  <a:srgbClr val="000099"/>
                </a:solidFill>
                <a:hlinkClick r:id="rId5"/>
              </a:rPr>
              <a:t>allison.turner@unf.edu</a:t>
            </a:r>
            <a:endParaRPr lang="en-US" sz="2400" b="1" dirty="0" smtClean="0">
              <a:solidFill>
                <a:srgbClr val="000099"/>
              </a:solidFill>
            </a:endParaRPr>
          </a:p>
          <a:p>
            <a:pPr algn="ctr"/>
            <a:endParaRPr lang="en-US" sz="2200" b="1" dirty="0">
              <a:solidFill>
                <a:srgbClr val="000099"/>
              </a:solidFill>
            </a:endParaRPr>
          </a:p>
          <a:p>
            <a:pPr algn="ctr"/>
            <a:endParaRPr lang="en-US" b="1" dirty="0"/>
          </a:p>
        </p:txBody>
      </p:sp>
      <p:pic>
        <p:nvPicPr>
          <p:cNvPr id="24585" name="Picture 160" descr="MCj0250469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81500" y="2692400"/>
            <a:ext cx="1463675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1368425"/>
            <a:ext cx="6477000" cy="2060575"/>
          </a:xfrm>
          <a:noFill/>
        </p:spPr>
        <p:txBody>
          <a:bodyPr/>
          <a:lstStyle/>
          <a:p>
            <a:pPr eaLnBrk="1" hangingPunct="1"/>
            <a:r>
              <a:rPr lang="en-US" sz="4400" dirty="0" smtClean="0"/>
              <a:t>Overview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86200" y="4267200"/>
            <a:ext cx="3200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15888" indent="-115888">
              <a:buClr>
                <a:srgbClr val="009900"/>
              </a:buClr>
              <a:buFont typeface="Wingdings" pitchFamily="2" charset="2"/>
              <a:buChar char="n"/>
            </a:pPr>
            <a:r>
              <a:rPr lang="en-US" sz="2400" dirty="0" smtClean="0">
                <a:latin typeface="Trebuchet MS" pitchFamily="34" charset="0"/>
              </a:rPr>
              <a:t>Member Interest</a:t>
            </a:r>
          </a:p>
          <a:p>
            <a:pPr marL="115888" indent="-115888">
              <a:buClr>
                <a:srgbClr val="009900"/>
              </a:buClr>
              <a:buFont typeface="Wingdings" pitchFamily="2" charset="2"/>
              <a:buChar char="n"/>
            </a:pPr>
            <a:r>
              <a:rPr lang="en-US" sz="2400" dirty="0" smtClean="0">
                <a:latin typeface="Trebuchet MS" pitchFamily="34" charset="0"/>
              </a:rPr>
              <a:t>Mission </a:t>
            </a:r>
            <a:endParaRPr lang="en-US" sz="2400" dirty="0">
              <a:latin typeface="Trebuchet MS" pitchFamily="34" charset="0"/>
            </a:endParaRPr>
          </a:p>
          <a:p>
            <a:pPr marL="115888" indent="-115888">
              <a:buClr>
                <a:srgbClr val="009900"/>
              </a:buClr>
              <a:buFont typeface="Wingdings" pitchFamily="2" charset="2"/>
              <a:buChar char="n"/>
            </a:pPr>
            <a:r>
              <a:rPr lang="en-US" sz="2400" dirty="0" smtClean="0">
                <a:latin typeface="Trebuchet MS" pitchFamily="34" charset="0"/>
              </a:rPr>
              <a:t>Mentoring </a:t>
            </a:r>
            <a:r>
              <a:rPr lang="en-US" sz="2400" dirty="0">
                <a:latin typeface="Trebuchet MS" pitchFamily="34" charset="0"/>
              </a:rPr>
              <a:t>Overview</a:t>
            </a:r>
          </a:p>
          <a:p>
            <a:pPr marL="115888" indent="-115888">
              <a:buClr>
                <a:srgbClr val="009900"/>
              </a:buClr>
              <a:buFont typeface="Wingdings" pitchFamily="2" charset="2"/>
              <a:buChar char="n"/>
            </a:pPr>
            <a:r>
              <a:rPr lang="en-US" sz="2400" dirty="0">
                <a:latin typeface="Trebuchet MS" pitchFamily="34" charset="0"/>
              </a:rPr>
              <a:t>Mentor/Protégé Competencies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Member Interest </a:t>
            </a:r>
            <a:br>
              <a:rPr lang="en-US" dirty="0" smtClean="0"/>
            </a:br>
            <a:r>
              <a:rPr lang="en-US" dirty="0" smtClean="0"/>
              <a:t>Survey Results 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7772400" cy="4724400"/>
          </a:xfrm>
        </p:spPr>
        <p:txBody>
          <a:bodyPr/>
          <a:lstStyle/>
          <a:p>
            <a:pPr eaLnBrk="1" hangingPunct="1">
              <a:buNone/>
            </a:pPr>
            <a:r>
              <a:rPr lang="en-US" sz="2200" dirty="0" smtClean="0"/>
              <a:t>In 2010, ASTD NEFL conducted a survey and received 72 responses:</a:t>
            </a:r>
          </a:p>
          <a:p>
            <a:pPr lvl="0" eaLnBrk="1" hangingPunct="1"/>
            <a:r>
              <a:rPr lang="en-US" sz="2200" dirty="0" smtClean="0"/>
              <a:t>Nearly half of those polled are interested in a mentor program 47% (and nearly half don’t know yet 44%)</a:t>
            </a:r>
          </a:p>
          <a:p>
            <a:pPr lvl="0" eaLnBrk="1" hangingPunct="1"/>
            <a:r>
              <a:rPr lang="en-US" sz="2200" dirty="0" smtClean="0"/>
              <a:t>Interested in being a mentor (34%), a mentee (48%), and help to organize the program (18%)</a:t>
            </a:r>
          </a:p>
          <a:p>
            <a:pPr eaLnBrk="1" hangingPunct="1"/>
            <a:r>
              <a:rPr lang="en-US" sz="2200" dirty="0" smtClean="0"/>
              <a:t>Main goals (top 3) of the program for participants would be: Network and build relationships (77%), use and develop creative skills (56%), and give back to the development of others (56%)</a:t>
            </a:r>
          </a:p>
          <a:p>
            <a:pPr eaLnBrk="1" hangingPunct="1"/>
            <a:r>
              <a:rPr lang="en-US" sz="2200" dirty="0" smtClean="0"/>
              <a:t>Followed up survey with consultation from award-winning Mentor Program through ASTD San Diego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Our Mission</a:t>
            </a:r>
          </a:p>
        </p:txBody>
      </p:sp>
      <p:sp>
        <p:nvSpPr>
          <p:cNvPr id="6147" name="Rectangle 8"/>
          <p:cNvSpPr>
            <a:spLocks noChangeArrowheads="1"/>
          </p:cNvSpPr>
          <p:nvPr/>
        </p:nvSpPr>
        <p:spPr bwMode="auto">
          <a:xfrm>
            <a:off x="685800" y="1676400"/>
            <a:ext cx="2881313" cy="2057400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</a:rPr>
              <a:t>ASTD </a:t>
            </a:r>
            <a:r>
              <a:rPr lang="en-US" sz="2400" b="1" dirty="0" smtClean="0">
                <a:solidFill>
                  <a:srgbClr val="FFFFFF"/>
                </a:solidFill>
                <a:latin typeface="Trebuchet MS" pitchFamily="34" charset="0"/>
              </a:rPr>
              <a:t>NEFL Chapter </a:t>
            </a: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</a:rPr>
              <a:t>Mission</a:t>
            </a:r>
          </a:p>
        </p:txBody>
      </p:sp>
      <p:sp>
        <p:nvSpPr>
          <p:cNvPr id="6148" name="Rectangle 9"/>
          <p:cNvSpPr>
            <a:spLocks noChangeArrowheads="1"/>
          </p:cNvSpPr>
          <p:nvPr/>
        </p:nvSpPr>
        <p:spPr bwMode="auto">
          <a:xfrm>
            <a:off x="685800" y="3898900"/>
            <a:ext cx="2881313" cy="1892300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Trebuchet MS" pitchFamily="34" charset="0"/>
              </a:rPr>
              <a:t>ASTD NEFL</a:t>
            </a:r>
            <a:endParaRPr lang="en-US" sz="2400" b="1" dirty="0">
              <a:solidFill>
                <a:srgbClr val="FFFFFF"/>
              </a:solidFill>
              <a:latin typeface="Trebuchet MS" pitchFamily="34" charset="0"/>
            </a:endParaRPr>
          </a:p>
          <a:p>
            <a:pPr algn="ctr"/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</a:rPr>
              <a:t>Mentor Program Mission</a:t>
            </a:r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3648075" y="1676400"/>
            <a:ext cx="4962525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200" dirty="0">
              <a:latin typeface="Trebuchet MS" pitchFamily="34" charset="0"/>
            </a:endParaRPr>
          </a:p>
        </p:txBody>
      </p:sp>
      <p:sp>
        <p:nvSpPr>
          <p:cNvPr id="6150" name="Rectangle 11"/>
          <p:cNvSpPr>
            <a:spLocks noChangeArrowheads="1"/>
          </p:cNvSpPr>
          <p:nvPr/>
        </p:nvSpPr>
        <p:spPr bwMode="auto">
          <a:xfrm>
            <a:off x="3648075" y="3898900"/>
            <a:ext cx="4962525" cy="1892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200" dirty="0">
                <a:latin typeface="Trebuchet MS" pitchFamily="34" charset="0"/>
              </a:rPr>
              <a:t>To provide opportunities for members to increase professional growth and membership value.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0" y="1676400"/>
            <a:ext cx="4953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latin typeface="Trebuchet MS" pitchFamily="34" charset="0"/>
              </a:rPr>
              <a:t>ASTD Northeast Florida Chapter is a resource organization committed to providing learning and performance solutions to chapter members, training professionals, and the community.</a:t>
            </a:r>
            <a:endParaRPr lang="en-US" sz="2200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Mentor?</a:t>
            </a:r>
          </a:p>
        </p:txBody>
      </p:sp>
      <p:sp>
        <p:nvSpPr>
          <p:cNvPr id="819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990600" y="3200400"/>
            <a:ext cx="7315200" cy="2778125"/>
          </a:xfrm>
        </p:spPr>
        <p:txBody>
          <a:bodyPr/>
          <a:lstStyle/>
          <a:p>
            <a:pPr eaLnBrk="1" hangingPunct="1"/>
            <a:r>
              <a:rPr lang="en-US" smtClean="0"/>
              <a:t>Provides “guided autonomy”</a:t>
            </a:r>
          </a:p>
          <a:p>
            <a:pPr eaLnBrk="1" hangingPunct="1"/>
            <a:r>
              <a:rPr lang="en-US" smtClean="0"/>
              <a:t>Encourages protégé to develop own goals and ideas</a:t>
            </a:r>
          </a:p>
          <a:p>
            <a:pPr eaLnBrk="1" hangingPunct="1"/>
            <a:r>
              <a:rPr lang="en-US" smtClean="0"/>
              <a:t>Provides teaching and learning opportunities for the protégé and mentor</a:t>
            </a: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1905000" y="1447800"/>
            <a:ext cx="5638800" cy="1371600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>
                <a:solidFill>
                  <a:srgbClr val="FFFFFF"/>
                </a:solidFill>
              </a:rPr>
              <a:t>“A wise and trusted counselor whose primary purpose is to teach and serve as a guide”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Why Mentoring?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457200" indent="-334963" eaLnBrk="1" hangingPunct="1">
              <a:lnSpc>
                <a:spcPct val="80000"/>
              </a:lnSpc>
              <a:spcAft>
                <a:spcPct val="50000"/>
              </a:spcAft>
              <a:buFont typeface="Wingdings" pitchFamily="2" charset="2"/>
              <a:buNone/>
              <a:tabLst>
                <a:tab pos="4630738" algn="l"/>
                <a:tab pos="5829300" algn="l"/>
                <a:tab pos="5834063" algn="l"/>
              </a:tabLst>
            </a:pPr>
            <a:r>
              <a:rPr lang="en-US" sz="3600" dirty="0" smtClean="0"/>
              <a:t>Advantages for Mentors:</a:t>
            </a:r>
          </a:p>
          <a:p>
            <a:pPr marL="457200" indent="-334963" eaLnBrk="1" hangingPunct="1">
              <a:lnSpc>
                <a:spcPct val="125000"/>
              </a:lnSpc>
              <a:tabLst>
                <a:tab pos="4630738" algn="l"/>
                <a:tab pos="5829300" algn="l"/>
                <a:tab pos="5834063" algn="l"/>
              </a:tabLst>
            </a:pPr>
            <a:r>
              <a:rPr lang="en-US" dirty="0" smtClean="0"/>
              <a:t>Sharpen skills while </a:t>
            </a:r>
            <a:br>
              <a:rPr lang="en-US" dirty="0" smtClean="0"/>
            </a:br>
            <a:r>
              <a:rPr lang="en-US" dirty="0" smtClean="0"/>
              <a:t>teaching others</a:t>
            </a:r>
          </a:p>
          <a:p>
            <a:pPr marL="457200" indent="-334963" eaLnBrk="1" hangingPunct="1">
              <a:lnSpc>
                <a:spcPct val="125000"/>
              </a:lnSpc>
              <a:tabLst>
                <a:tab pos="4630738" algn="l"/>
                <a:tab pos="5829300" algn="l"/>
                <a:tab pos="5834063" algn="l"/>
              </a:tabLst>
            </a:pPr>
            <a:r>
              <a:rPr lang="en-US" dirty="0" smtClean="0"/>
              <a:t>Obtain renewed confidence</a:t>
            </a:r>
            <a:br>
              <a:rPr lang="en-US" dirty="0" smtClean="0"/>
            </a:br>
            <a:r>
              <a:rPr lang="en-US" dirty="0" smtClean="0"/>
              <a:t>and motivation to achieve own goals</a:t>
            </a:r>
          </a:p>
          <a:p>
            <a:pPr marL="457200" indent="-334963" eaLnBrk="1" hangingPunct="1">
              <a:lnSpc>
                <a:spcPct val="125000"/>
              </a:lnSpc>
              <a:tabLst>
                <a:tab pos="4630738" algn="l"/>
                <a:tab pos="5829300" algn="l"/>
                <a:tab pos="5834063" algn="l"/>
              </a:tabLst>
            </a:pPr>
            <a:r>
              <a:rPr lang="en-US" dirty="0" smtClean="0"/>
              <a:t>Leave behind a positive legacy to the Chapter, profession, and community</a:t>
            </a:r>
          </a:p>
        </p:txBody>
      </p:sp>
      <p:pic>
        <p:nvPicPr>
          <p:cNvPr id="1026" name="Picture 2" descr="C:\Users\n00441228\AppData\Local\Microsoft\Windows\Temporary Internet Files\Content.IE5\R1CITT3J\MC90004785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1676400"/>
            <a:ext cx="2287829" cy="2056486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Protégé?</a:t>
            </a:r>
          </a:p>
        </p:txBody>
      </p:sp>
      <p:sp>
        <p:nvSpPr>
          <p:cNvPr id="1024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1219200" y="3276600"/>
            <a:ext cx="7086600" cy="2514600"/>
          </a:xfrm>
        </p:spPr>
        <p:txBody>
          <a:bodyPr/>
          <a:lstStyle/>
          <a:p>
            <a:pPr eaLnBrk="1" hangingPunct="1"/>
            <a:r>
              <a:rPr lang="en-US" smtClean="0"/>
              <a:t>Identifies clear goals to achieve in the mentor relationship</a:t>
            </a:r>
          </a:p>
          <a:p>
            <a:pPr eaLnBrk="1" hangingPunct="1"/>
            <a:r>
              <a:rPr lang="en-US" smtClean="0"/>
              <a:t>Shares progress and accomplishments</a:t>
            </a:r>
          </a:p>
          <a:p>
            <a:pPr eaLnBrk="1" hangingPunct="1"/>
            <a:r>
              <a:rPr lang="en-US" smtClean="0"/>
              <a:t>Learns from Mentor’s successes and challenges</a:t>
            </a:r>
          </a:p>
          <a:p>
            <a:pPr eaLnBrk="1" hangingPunct="1"/>
            <a:endParaRPr lang="en-US" smtClean="0"/>
          </a:p>
        </p:txBody>
      </p:sp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1905000" y="1447800"/>
            <a:ext cx="5638800" cy="1371600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>
                <a:solidFill>
                  <a:srgbClr val="FFFFFF"/>
                </a:solidFill>
              </a:rPr>
              <a:t>“One whose well being, training, or career is promoted by an influential person.”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Why Mentoring?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457200" indent="-334963" eaLnBrk="1" hangingPunct="1">
              <a:lnSpc>
                <a:spcPct val="90000"/>
              </a:lnSpc>
              <a:spcAft>
                <a:spcPct val="50000"/>
              </a:spcAft>
              <a:buFont typeface="Wingdings" pitchFamily="2" charset="2"/>
              <a:buNone/>
            </a:pPr>
            <a:r>
              <a:rPr lang="en-US" smtClean="0"/>
              <a:t>Advantages for Protégés:</a:t>
            </a:r>
          </a:p>
          <a:p>
            <a:pPr marL="457200" indent="-334963" eaLnBrk="1" hangingPunct="1">
              <a:lnSpc>
                <a:spcPct val="125000"/>
              </a:lnSpc>
            </a:pPr>
            <a:r>
              <a:rPr lang="en-US" sz="2400" smtClean="0"/>
              <a:t>Receive encouragement</a:t>
            </a:r>
          </a:p>
          <a:p>
            <a:pPr marL="457200" indent="-334963" eaLnBrk="1" hangingPunct="1">
              <a:lnSpc>
                <a:spcPct val="90000"/>
              </a:lnSpc>
            </a:pPr>
            <a:r>
              <a:rPr lang="en-US" sz="2400" smtClean="0"/>
              <a:t>Acquire knowledge and professional skills </a:t>
            </a:r>
          </a:p>
          <a:p>
            <a:pPr marL="457200" indent="-334963" eaLnBrk="1" hangingPunct="1">
              <a:lnSpc>
                <a:spcPct val="125000"/>
              </a:lnSpc>
            </a:pPr>
            <a:r>
              <a:rPr lang="en-US" sz="2400" smtClean="0"/>
              <a:t>Set and achieve goals </a:t>
            </a:r>
          </a:p>
          <a:p>
            <a:pPr marL="457200" indent="-334963" eaLnBrk="1" hangingPunct="1">
              <a:lnSpc>
                <a:spcPct val="125000"/>
              </a:lnSpc>
            </a:pPr>
            <a:r>
              <a:rPr lang="en-US" sz="2400" smtClean="0"/>
              <a:t>Learn best practices</a:t>
            </a:r>
          </a:p>
          <a:p>
            <a:pPr marL="457200" indent="-334963" eaLnBrk="1" hangingPunct="1">
              <a:lnSpc>
                <a:spcPct val="125000"/>
              </a:lnSpc>
            </a:pPr>
            <a:r>
              <a:rPr lang="en-US" sz="2400" smtClean="0"/>
              <a:t>Increase involvement in ASTD Chapter</a:t>
            </a:r>
          </a:p>
          <a:p>
            <a:pPr marL="457200" indent="-334963" eaLnBrk="1" hangingPunct="1">
              <a:lnSpc>
                <a:spcPct val="90000"/>
              </a:lnSpc>
            </a:pPr>
            <a:r>
              <a:rPr lang="en-US" sz="2400" smtClean="0"/>
              <a:t>Explore opportunities for career and personal growth</a:t>
            </a:r>
          </a:p>
        </p:txBody>
      </p:sp>
      <p:pic>
        <p:nvPicPr>
          <p:cNvPr id="11268" name="Picture 4" descr="bd19644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9300" y="1752600"/>
            <a:ext cx="132873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STD San Diego&amp;#x0D;&amp;#x0A;Mentor Program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Agenda&amp;quot;&quot;/&gt;&lt;property id=&quot;20307&quot; value=&quot;273&quot;/&gt;&lt;/object&gt;&lt;object type=&quot;3&quot; unique_id=&quot;10006&quot;&gt;&lt;property id=&quot;20148&quot; value=&quot;5&quot;/&gt;&lt;property id=&quot;20300&quot; value=&quot;Slide 3 - &amp;quot;Overview&amp;quot;&quot;/&gt;&lt;property id=&quot;20307&quot; value=&quot;285&quot;/&gt;&lt;/object&gt;&lt;object type=&quot;3&quot; unique_id=&quot;10007&quot;&gt;&lt;property id=&quot;20148&quot; value=&quot;5&quot;/&gt;&lt;property id=&quot;20300&quot; value=&quot;Slide 4 - &amp;quot;Our Mission&amp;quot;&quot;/&gt;&lt;property id=&quot;20307&quot; value=&quot;257&quot;/&gt;&lt;/object&gt;&lt;object type=&quot;3&quot; unique_id=&quot;10008&quot;&gt;&lt;property id=&quot;20148&quot; value=&quot;5&quot;/&gt;&lt;property id=&quot;20300&quot; value=&quot;Slide 5 - &amp;quot;History&amp;quot;&quot;/&gt;&lt;property id=&quot;20307&quot; value=&quot;274&quot;/&gt;&lt;/object&gt;&lt;object type=&quot;3&quot; unique_id=&quot;10009&quot;&gt;&lt;property id=&quot;20148&quot; value=&quot;5&quot;/&gt;&lt;property id=&quot;20300&quot; value=&quot;Slide 6 - &amp;quot;What is a Mentor?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Why Mentoring?&amp;quot;&quot;/&gt;&lt;property id=&quot;20307&quot; value=&quot;260&quot;/&gt;&lt;/object&gt;&lt;object type=&quot;3&quot; unique_id=&quot;10011&quot;&gt;&lt;property id=&quot;20148&quot; value=&quot;5&quot;/&gt;&lt;property id=&quot;20300&quot; value=&quot;Slide 8 - &amp;quot;What is a Protégé?&amp;quot;&quot;/&gt;&lt;property id=&quot;20307&quot; value=&quot;262&quot;/&gt;&lt;/object&gt;&lt;object type=&quot;3&quot; unique_id=&quot;10012&quot;&gt;&lt;property id=&quot;20148&quot; value=&quot;5&quot;/&gt;&lt;property id=&quot;20300&quot; value=&quot;Slide 9 - &amp;quot;Why Mentoring?&amp;quot;&quot;/&gt;&lt;property id=&quot;20307&quot; value=&quot;259&quot;/&gt;&lt;/object&gt;&lt;object type=&quot;3&quot; unique_id=&quot;10013&quot;&gt;&lt;property id=&quot;20148&quot; value=&quot;5&quot;/&gt;&lt;property id=&quot;20300&quot; value=&quot;Slide 10 - &amp;quot;Mentors &amp;amp; Protégés &amp;quot;&quot;/&gt;&lt;property id=&quot;20307&quot; value=&quot;263&quot;/&gt;&lt;/object&gt;&lt;object type=&quot;3&quot; unique_id=&quot;10014&quot;&gt;&lt;property id=&quot;20148&quot; value=&quot;5&quot;/&gt;&lt;property id=&quot;20300&quot; value=&quot;Slide 11 - &amp;quot;Competencies for Mentors&amp;quot;&quot;/&gt;&lt;property id=&quot;20307&quot; value=&quot;264&quot;/&gt;&lt;/object&gt;&lt;object type=&quot;3&quot; unique_id=&quot;10015&quot;&gt;&lt;property id=&quot;20148&quot; value=&quot;5&quot;/&gt;&lt;property id=&quot;20300&quot; value=&quot;Slide 12 - &amp;quot;Competencies for Mentors p. 2&amp;quot;&quot;/&gt;&lt;property id=&quot;20307&quot; value=&quot;286&quot;/&gt;&lt;/object&gt;&lt;object type=&quot;3&quot; unique_id=&quot;10016&quot;&gt;&lt;property id=&quot;20148&quot; value=&quot;5&quot;/&gt;&lt;property id=&quot;20300&quot; value=&quot;Slide 13 - &amp;quot;Competencies for Protégés &amp;quot;&quot;/&gt;&lt;property id=&quot;20307&quot; value=&quot;275&quot;/&gt;&lt;/object&gt;&lt;object type=&quot;3&quot; unique_id=&quot;10017&quot;&gt;&lt;property id=&quot;20148&quot; value=&quot;5&quot;/&gt;&lt;property id=&quot;20300&quot; value=&quot;Slide 14 - &amp;quot;Competencies for Protégés p. 2&amp;quot;&quot;/&gt;&lt;property id=&quot;20307&quot; value=&quot;287&quot;/&gt;&lt;/object&gt;&lt;object type=&quot;3&quot; unique_id=&quot;10018&quot;&gt;&lt;property id=&quot;20148&quot; value=&quot;5&quot;/&gt;&lt;property id=&quot;20300&quot; value=&quot;Slide 15 - &amp;quot;How The Mentoring Program Works&amp;quot;&quot;/&gt;&lt;property id=&quot;20307&quot; value=&quot;281&quot;/&gt;&lt;/object&gt;&lt;object type=&quot;3&quot; unique_id=&quot;10019&quot;&gt;&lt;property id=&quot;20148&quot; value=&quot;5&quot;/&gt;&lt;property id=&quot;20300&quot; value=&quot;Slide 16 - &amp;quot;Getting Started&amp;quot;&quot;/&gt;&lt;property id=&quot;20307&quot; value=&quot;284&quot;/&gt;&lt;/object&gt;&lt;object type=&quot;3&quot; unique_id=&quot;10020&quot;&gt;&lt;property id=&quot;20148&quot; value=&quot;5&quot;/&gt;&lt;property id=&quot;20300&quot; value=&quot;Slide 17 - &amp;quot;Getting Started&amp;quot;&quot;/&gt;&lt;property id=&quot;20307&quot; value=&quot;282&quot;/&gt;&lt;/object&gt;&lt;object type=&quot;3&quot; unique_id=&quot;10021&quot;&gt;&lt;property id=&quot;20148&quot; value=&quot;5&quot;/&gt;&lt;property id=&quot;20300&quot; value=&quot;Slide 18 - &amp;quot;2010 Program Calendar&amp;quot;&quot;/&gt;&lt;property id=&quot;20307&quot; value=&quot;277&quot;/&gt;&lt;/object&gt;&lt;object type=&quot;3&quot; unique_id=&quot;10022&quot;&gt;&lt;property id=&quot;20148&quot; value=&quot;5&quot;/&gt;&lt;property id=&quot;20300&quot; value=&quot;Slide 19 - &amp;quot;Next Steps&amp;quot;&quot;/&gt;&lt;property id=&quot;20307&quot; value=&quot;276&quot;/&gt;&lt;/object&gt;&lt;object type=&quot;3&quot; unique_id=&quot;10023&quot;&gt;&lt;property id=&quot;20148&quot; value=&quot;5&quot;/&gt;&lt;property id=&quot;20300&quot; value=&quot;Slide 20 - &amp;quot;Next Steps&amp;quot;&quot;/&gt;&lt;property id=&quot;20307&quot; value=&quot;278&quot;/&gt;&lt;/object&gt;&lt;object type=&quot;3&quot; unique_id=&quot;10024&quot;&gt;&lt;property id=&quot;20148&quot; value=&quot;5&quot;/&gt;&lt;property id=&quot;20300&quot; value=&quot;Slide 21 - &amp;quot;Next Steps&amp;quot;&quot;/&gt;&lt;property id=&quot;20307&quot; value=&quot;283&quot;/&gt;&lt;/object&gt;&lt;object type=&quot;3&quot; unique_id=&quot;10025&quot;&gt;&lt;property id=&quot;20148&quot; value=&quot;5&quot;/&gt;&lt;property id=&quot;20300&quot; value=&quot;Slide 22 - &amp;quot;Thank you! &amp;quot;&quot;/&gt;&lt;property id=&quot;20307&quot; value=&quot;27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Rust and Beige">
  <a:themeElements>
    <a:clrScheme name="Rust and Beige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Rust and Beig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ust and Beig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st and Beig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st and Beig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st and Beig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st and Beig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st and Beig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st and Beig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st and Beig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st and Beig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st and Beig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Rust and Baige</Template>
  <TotalTime>901</TotalTime>
  <Words>2568</Words>
  <Application>Microsoft Office PowerPoint</Application>
  <PresentationFormat>On-screen Show (4:3)</PresentationFormat>
  <Paragraphs>371</Paragraphs>
  <Slides>23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Rust and Beige</vt:lpstr>
      <vt:lpstr>ASTD NEFL Mentor Program Kick-off</vt:lpstr>
      <vt:lpstr>Agenda</vt:lpstr>
      <vt:lpstr>Overview</vt:lpstr>
      <vt:lpstr>Member Interest  Survey Results </vt:lpstr>
      <vt:lpstr>Our Mission</vt:lpstr>
      <vt:lpstr>What is a Mentor?</vt:lpstr>
      <vt:lpstr>Why Mentoring?</vt:lpstr>
      <vt:lpstr>What is a Protégé?</vt:lpstr>
      <vt:lpstr>Why Mentoring?</vt:lpstr>
      <vt:lpstr>Mentors &amp; Protégés </vt:lpstr>
      <vt:lpstr>Competencies for Mentors</vt:lpstr>
      <vt:lpstr>Competencies for Mentors p. 2</vt:lpstr>
      <vt:lpstr>Competencies for Protégés </vt:lpstr>
      <vt:lpstr>Competencies for Protégés p. 2</vt:lpstr>
      <vt:lpstr>How The Mentoring Program Works</vt:lpstr>
      <vt:lpstr>Getting Started</vt:lpstr>
      <vt:lpstr>Getting Started</vt:lpstr>
      <vt:lpstr>Getting Started</vt:lpstr>
      <vt:lpstr>2010 Program Calendar</vt:lpstr>
      <vt:lpstr>Next Steps</vt:lpstr>
      <vt:lpstr>Next Steps</vt:lpstr>
      <vt:lpstr>Next Steps</vt:lpstr>
      <vt:lpstr>Thank you! </vt:lpstr>
    </vt:vector>
  </TitlesOfParts>
  <Company>CASAS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ASTD San Diego Professional Mentorship Program</dc:title>
  <dc:creator>jwright</dc:creator>
  <cp:lastModifiedBy>Mark</cp:lastModifiedBy>
  <cp:revision>70</cp:revision>
  <dcterms:created xsi:type="dcterms:W3CDTF">2005-12-21T19:23:13Z</dcterms:created>
  <dcterms:modified xsi:type="dcterms:W3CDTF">2011-11-15T01:19:05Z</dcterms:modified>
</cp:coreProperties>
</file>